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Lst>
  <p:notesMasterIdLst>
    <p:notesMasterId r:id="rId21"/>
  </p:notesMasterIdLst>
  <p:sldIdLst>
    <p:sldId id="321" r:id="rId3"/>
    <p:sldId id="327" r:id="rId4"/>
    <p:sldId id="320" r:id="rId5"/>
    <p:sldId id="330" r:id="rId6"/>
    <p:sldId id="314" r:id="rId7"/>
    <p:sldId id="297" r:id="rId8"/>
    <p:sldId id="307" r:id="rId9"/>
    <p:sldId id="279" r:id="rId10"/>
    <p:sldId id="322" r:id="rId11"/>
    <p:sldId id="323" r:id="rId12"/>
    <p:sldId id="316" r:id="rId13"/>
    <p:sldId id="272" r:id="rId14"/>
    <p:sldId id="324" r:id="rId15"/>
    <p:sldId id="317" r:id="rId16"/>
    <p:sldId id="319" r:id="rId17"/>
    <p:sldId id="289" r:id="rId18"/>
    <p:sldId id="331" r:id="rId19"/>
    <p:sldId id="290"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1" d="100"/>
          <a:sy n="71" d="100"/>
        </p:scale>
        <p:origin x="-1356"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F5A328D-6066-44DB-A26D-AD60B3B0CB09}" type="datetimeFigureOut">
              <a:rPr lang="en-US" smtClean="0"/>
              <a:t>6/24/2015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684C411-7C56-4504-B3C5-8D420C5F291E}" type="slidenum">
              <a:rPr lang="en-US" smtClean="0"/>
              <a:t>‹#›</a:t>
            </a:fld>
            <a:endParaRPr lang="en-US"/>
          </a:p>
        </p:txBody>
      </p:sp>
    </p:spTree>
    <p:extLst>
      <p:ext uri="{BB962C8B-B14F-4D97-AF65-F5344CB8AC3E}">
        <p14:creationId xmlns:p14="http://schemas.microsoft.com/office/powerpoint/2010/main" val="485002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pictures are about our beautiful country which we got through the great Liberation War.</a:t>
            </a:r>
            <a:endParaRPr lang="en-US" dirty="0"/>
          </a:p>
        </p:txBody>
      </p:sp>
      <p:sp>
        <p:nvSpPr>
          <p:cNvPr id="4" name="Slide Number Placeholder 3"/>
          <p:cNvSpPr>
            <a:spLocks noGrp="1"/>
          </p:cNvSpPr>
          <p:nvPr>
            <p:ph type="sldNum" sz="quarter" idx="10"/>
          </p:nvPr>
        </p:nvSpPr>
        <p:spPr/>
        <p:txBody>
          <a:bodyPr/>
          <a:lstStyle/>
          <a:p>
            <a:fld id="{D684C411-7C56-4504-B3C5-8D420C5F291E}" type="slidenum">
              <a:rPr lang="en-US" smtClean="0"/>
              <a:t>2</a:t>
            </a:fld>
            <a:endParaRPr lang="en-US"/>
          </a:p>
        </p:txBody>
      </p:sp>
    </p:spTree>
    <p:extLst>
      <p:ext uri="{BB962C8B-B14F-4D97-AF65-F5344CB8AC3E}">
        <p14:creationId xmlns:p14="http://schemas.microsoft.com/office/powerpoint/2010/main" val="1010821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84C411-7C56-4504-B3C5-8D420C5F291E}" type="slidenum">
              <a:rPr lang="en-US" smtClean="0"/>
              <a:t>3</a:t>
            </a:fld>
            <a:endParaRPr lang="en-US"/>
          </a:p>
        </p:txBody>
      </p:sp>
    </p:spTree>
    <p:extLst>
      <p:ext uri="{BB962C8B-B14F-4D97-AF65-F5344CB8AC3E}">
        <p14:creationId xmlns:p14="http://schemas.microsoft.com/office/powerpoint/2010/main" val="22666595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Please</a:t>
            </a:r>
            <a:r>
              <a:rPr lang="en-US" baseline="0" dirty="0" smtClean="0"/>
              <a:t> click on the picture to see the video. </a:t>
            </a:r>
            <a:endParaRPr lang="en-US" dirty="0"/>
          </a:p>
        </p:txBody>
      </p:sp>
      <p:sp>
        <p:nvSpPr>
          <p:cNvPr id="4" name="Slide Number Placeholder 3"/>
          <p:cNvSpPr>
            <a:spLocks noGrp="1"/>
          </p:cNvSpPr>
          <p:nvPr>
            <p:ph type="sldNum" sz="quarter" idx="10"/>
          </p:nvPr>
        </p:nvSpPr>
        <p:spPr/>
        <p:txBody>
          <a:bodyPr/>
          <a:lstStyle/>
          <a:p>
            <a:fld id="{D684C411-7C56-4504-B3C5-8D420C5F291E}" type="slidenum">
              <a:rPr lang="en-US" smtClean="0"/>
              <a:t>4</a:t>
            </a:fld>
            <a:endParaRPr lang="en-US"/>
          </a:p>
        </p:txBody>
      </p:sp>
    </p:spTree>
    <p:extLst>
      <p:ext uri="{BB962C8B-B14F-4D97-AF65-F5344CB8AC3E}">
        <p14:creationId xmlns:p14="http://schemas.microsoft.com/office/powerpoint/2010/main" val="2060984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D684C411-7C56-4504-B3C5-8D420C5F291E}" type="slidenum">
              <a:rPr lang="en-US" smtClean="0"/>
              <a:t>5</a:t>
            </a:fld>
            <a:endParaRPr lang="en-US"/>
          </a:p>
        </p:txBody>
      </p:sp>
    </p:spTree>
    <p:extLst>
      <p:ext uri="{BB962C8B-B14F-4D97-AF65-F5344CB8AC3E}">
        <p14:creationId xmlns:p14="http://schemas.microsoft.com/office/powerpoint/2010/main" val="4343653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pictures</a:t>
            </a:r>
            <a:r>
              <a:rPr lang="en-US" baseline="0" dirty="0" smtClean="0"/>
              <a:t> are about our liberation war, our beautiful country.</a:t>
            </a:r>
            <a:endParaRPr lang="en-US" dirty="0"/>
          </a:p>
        </p:txBody>
      </p:sp>
      <p:sp>
        <p:nvSpPr>
          <p:cNvPr id="4" name="Slide Number Placeholder 3"/>
          <p:cNvSpPr>
            <a:spLocks noGrp="1"/>
          </p:cNvSpPr>
          <p:nvPr>
            <p:ph type="sldNum" sz="quarter" idx="10"/>
          </p:nvPr>
        </p:nvSpPr>
        <p:spPr/>
        <p:txBody>
          <a:bodyPr/>
          <a:lstStyle/>
          <a:p>
            <a:fld id="{D684C411-7C56-4504-B3C5-8D420C5F291E}" type="slidenum">
              <a:rPr lang="en-US" smtClean="0"/>
              <a:t>6</a:t>
            </a:fld>
            <a:endParaRPr lang="en-US"/>
          </a:p>
        </p:txBody>
      </p:sp>
    </p:spTree>
    <p:extLst>
      <p:ext uri="{BB962C8B-B14F-4D97-AF65-F5344CB8AC3E}">
        <p14:creationId xmlns:p14="http://schemas.microsoft.com/office/powerpoint/2010/main" val="37279220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Please</a:t>
            </a:r>
            <a:r>
              <a:rPr lang="en-US" baseline="0" dirty="0" smtClean="0"/>
              <a:t> click on the picture to see and listen to the video.</a:t>
            </a:r>
            <a:endParaRPr lang="en-US" dirty="0" smtClean="0"/>
          </a:p>
          <a:p>
            <a:endParaRPr lang="en-US" dirty="0"/>
          </a:p>
        </p:txBody>
      </p:sp>
      <p:sp>
        <p:nvSpPr>
          <p:cNvPr id="4" name="Slide Number Placeholder 3"/>
          <p:cNvSpPr>
            <a:spLocks noGrp="1"/>
          </p:cNvSpPr>
          <p:nvPr>
            <p:ph type="sldNum" sz="quarter" idx="10"/>
          </p:nvPr>
        </p:nvSpPr>
        <p:spPr/>
        <p:txBody>
          <a:bodyPr/>
          <a:lstStyle/>
          <a:p>
            <a:fld id="{D684C411-7C56-4504-B3C5-8D420C5F291E}" type="slidenum">
              <a:rPr lang="en-US" smtClean="0"/>
              <a:t>8</a:t>
            </a:fld>
            <a:endParaRPr lang="en-US"/>
          </a:p>
        </p:txBody>
      </p:sp>
    </p:spTree>
    <p:extLst>
      <p:ext uri="{BB962C8B-B14F-4D97-AF65-F5344CB8AC3E}">
        <p14:creationId xmlns:p14="http://schemas.microsoft.com/office/powerpoint/2010/main" val="28309878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First, the word will be shown. The SS will be asked to pronounce the word. If it is needed teacher can help. Then  the picture and the sentence will be shown and asked to guess the meaning. After that the meaning will be shown. Then the teacher can ask the students to make a sentence of their own. In the same way, slide no. 7-11 can be conducted.</a:t>
            </a:r>
            <a:endParaRPr lang="en-US" dirty="0" smtClean="0"/>
          </a:p>
        </p:txBody>
      </p:sp>
      <p:sp>
        <p:nvSpPr>
          <p:cNvPr id="4" name="Slide Number Placeholder 3"/>
          <p:cNvSpPr>
            <a:spLocks noGrp="1"/>
          </p:cNvSpPr>
          <p:nvPr>
            <p:ph type="sldNum" sz="quarter" idx="10"/>
          </p:nvPr>
        </p:nvSpPr>
        <p:spPr/>
        <p:txBody>
          <a:bodyPr/>
          <a:lstStyle/>
          <a:p>
            <a:fld id="{D684C411-7C56-4504-B3C5-8D420C5F291E}" type="slidenum">
              <a:rPr lang="en-US" smtClean="0"/>
              <a:t>9</a:t>
            </a:fld>
            <a:endParaRPr lang="en-US"/>
          </a:p>
        </p:txBody>
      </p:sp>
    </p:spTree>
    <p:extLst>
      <p:ext uri="{BB962C8B-B14F-4D97-AF65-F5344CB8AC3E}">
        <p14:creationId xmlns:p14="http://schemas.microsoft.com/office/powerpoint/2010/main" val="27267055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First, the word will be shown. The SS will be asked to pronounce the word. If it is needed teacher can help. Then  the picture and the sentence will be shown and asked to guess the meaning. After that the meaning will be shown. Then the teacher can ask the students to make a sentence of their own. In the same way, slide no. 9-12 can be conducted.</a:t>
            </a:r>
            <a:endParaRPr lang="en-US" dirty="0" smtClean="0"/>
          </a:p>
          <a:p>
            <a:endParaRPr lang="en-US" dirty="0"/>
          </a:p>
        </p:txBody>
      </p:sp>
      <p:sp>
        <p:nvSpPr>
          <p:cNvPr id="4" name="Slide Number Placeholder 3"/>
          <p:cNvSpPr>
            <a:spLocks noGrp="1"/>
          </p:cNvSpPr>
          <p:nvPr>
            <p:ph type="sldNum" sz="quarter" idx="10"/>
          </p:nvPr>
        </p:nvSpPr>
        <p:spPr/>
        <p:txBody>
          <a:bodyPr/>
          <a:lstStyle/>
          <a:p>
            <a:fld id="{D684C411-7C56-4504-B3C5-8D420C5F291E}" type="slidenum">
              <a:rPr lang="en-US" smtClean="0"/>
              <a:t>11</a:t>
            </a:fld>
            <a:endParaRPr lang="en-US"/>
          </a:p>
        </p:txBody>
      </p:sp>
    </p:spTree>
    <p:extLst>
      <p:ext uri="{BB962C8B-B14F-4D97-AF65-F5344CB8AC3E}">
        <p14:creationId xmlns:p14="http://schemas.microsoft.com/office/powerpoint/2010/main" val="28854603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6/24/2015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6/24/2015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6/24/2015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1D8BD707-D9CF-40AE-B4C6-C98DA3205C09}" type="datetimeFigureOut">
              <a:rPr lang="en-US" smtClean="0"/>
              <a:pPr/>
              <a:t>6/24/2015</a:t>
            </a:fld>
            <a:endParaRPr lang="en-US" dirty="0"/>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dirty="0"/>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B6F15528-21DE-4FAA-801E-634DDDAF4B2B}"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6/24/2015</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dirty="0"/>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6/24/2015</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dirty="0"/>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D8BD707-D9CF-40AE-B4C6-C98DA3205C09}" type="datetimeFigureOut">
              <a:rPr lang="en-US" smtClean="0"/>
              <a:pPr/>
              <a:t>6/24/2015</a:t>
            </a:fld>
            <a:endParaRPr lang="en-US" dirty="0"/>
          </a:p>
        </p:txBody>
      </p:sp>
      <p:sp>
        <p:nvSpPr>
          <p:cNvPr id="6" name="Footer Placeholder 5"/>
          <p:cNvSpPr>
            <a:spLocks noGrp="1"/>
          </p:cNvSpPr>
          <p:nvPr>
            <p:ph type="ftr" sz="quarter" idx="11"/>
          </p:nvPr>
        </p:nvSpPr>
        <p:spPr/>
        <p:txBody>
          <a:bodyPr/>
          <a:lstStyle>
            <a:extLst/>
          </a:lstStyle>
          <a:p>
            <a:endParaRPr lang="en-US" dirty="0"/>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dirty="0"/>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1D8BD707-D9CF-40AE-B4C6-C98DA3205C09}" type="datetimeFigureOut">
              <a:rPr lang="en-US" smtClean="0"/>
              <a:pPr/>
              <a:t>6/24/2015</a:t>
            </a:fld>
            <a:endParaRPr lang="en-US" dirty="0"/>
          </a:p>
        </p:txBody>
      </p:sp>
      <p:sp>
        <p:nvSpPr>
          <p:cNvPr id="8" name="Footer Placeholder 7"/>
          <p:cNvSpPr>
            <a:spLocks noGrp="1"/>
          </p:cNvSpPr>
          <p:nvPr>
            <p:ph type="ftr" sz="quarter" idx="11"/>
          </p:nvPr>
        </p:nvSpPr>
        <p:spPr/>
        <p:txBody>
          <a:bodyPr/>
          <a:lstStyle>
            <a:extLst/>
          </a:lstStyle>
          <a:p>
            <a:endParaRPr lang="en-US" dirty="0"/>
          </a:p>
        </p:txBody>
      </p:sp>
      <p:sp>
        <p:nvSpPr>
          <p:cNvPr id="9" name="Slide Number Placeholder 8"/>
          <p:cNvSpPr>
            <a:spLocks noGrp="1"/>
          </p:cNvSpPr>
          <p:nvPr>
            <p:ph type="sldNum" sz="quarter" idx="12"/>
          </p:nvPr>
        </p:nvSpPr>
        <p:spPr/>
        <p:txBody>
          <a:bodyPr/>
          <a:lstStyle>
            <a:extLst/>
          </a:lstStyle>
          <a:p>
            <a:fld id="{B6F15528-21DE-4FAA-801E-634DDDAF4B2B}"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1D8BD707-D9CF-40AE-B4C6-C98DA3205C09}" type="datetimeFigureOut">
              <a:rPr lang="en-US" smtClean="0"/>
              <a:pPr/>
              <a:t>6/24/2015</a:t>
            </a:fld>
            <a:endParaRPr lang="en-US" dirty="0"/>
          </a:p>
        </p:txBody>
      </p:sp>
      <p:sp>
        <p:nvSpPr>
          <p:cNvPr id="4" name="Footer Placeholder 3"/>
          <p:cNvSpPr>
            <a:spLocks noGrp="1"/>
          </p:cNvSpPr>
          <p:nvPr>
            <p:ph type="ftr" sz="quarter" idx="11"/>
          </p:nvPr>
        </p:nvSpPr>
        <p:spPr/>
        <p:txBody>
          <a:bodyPr/>
          <a:lstStyle>
            <a:extLst/>
          </a:lstStyle>
          <a:p>
            <a:endParaRPr lang="en-US" dirty="0"/>
          </a:p>
        </p:txBody>
      </p:sp>
      <p:sp>
        <p:nvSpPr>
          <p:cNvPr id="5" name="Slide Number Placeholder 4"/>
          <p:cNvSpPr>
            <a:spLocks noGrp="1"/>
          </p:cNvSpPr>
          <p:nvPr>
            <p:ph type="sldNum" sz="quarter" idx="12"/>
          </p:nvPr>
        </p:nvSpPr>
        <p:spPr/>
        <p:txBody>
          <a:bodyPr/>
          <a:lstStyle>
            <a:extLst/>
          </a:lstStyle>
          <a:p>
            <a:fld id="{B6F15528-21DE-4FAA-801E-634DDDAF4B2B}" type="slidenum">
              <a:rPr lang="en-US" smtClean="0"/>
              <a:pPr/>
              <a:t>‹#›</a:t>
            </a:fld>
            <a:endParaRPr lang="en-US" dirty="0"/>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1D8BD707-D9CF-40AE-B4C6-C98DA3205C09}" type="datetimeFigureOut">
              <a:rPr lang="en-US" smtClean="0"/>
              <a:pPr/>
              <a:t>6/24/2015</a:t>
            </a:fld>
            <a:endParaRPr lang="en-US" dirty="0"/>
          </a:p>
        </p:txBody>
      </p:sp>
      <p:sp>
        <p:nvSpPr>
          <p:cNvPr id="3" name="Footer Placeholder 2"/>
          <p:cNvSpPr>
            <a:spLocks noGrp="1"/>
          </p:cNvSpPr>
          <p:nvPr>
            <p:ph type="ftr" sz="quarter" idx="11"/>
          </p:nvPr>
        </p:nvSpPr>
        <p:spPr/>
        <p:txBody>
          <a:bodyPr/>
          <a:lstStyle>
            <a:extLst/>
          </a:lstStyle>
          <a:p>
            <a:endParaRPr lang="en-US" dirty="0"/>
          </a:p>
        </p:txBody>
      </p:sp>
      <p:sp>
        <p:nvSpPr>
          <p:cNvPr id="4" name="Slide Number Placeholder 3"/>
          <p:cNvSpPr>
            <a:spLocks noGrp="1"/>
          </p:cNvSpPr>
          <p:nvPr>
            <p:ph type="sldNum" sz="quarter" idx="12"/>
          </p:nvPr>
        </p:nvSpPr>
        <p:spPr/>
        <p:txBody>
          <a:bodyPr/>
          <a:lstStyle>
            <a:extLst/>
          </a:lstStyle>
          <a:p>
            <a:fld id="{B6F15528-21DE-4FAA-801E-634DDDAF4B2B}" type="slidenum">
              <a:rPr lang="en-US" smtClean="0"/>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1D8BD707-D9CF-40AE-B4C6-C98DA3205C09}" type="datetimeFigureOut">
              <a:rPr lang="en-US" smtClean="0"/>
              <a:pPr/>
              <a:t>6/24/2015</a:t>
            </a:fld>
            <a:endParaRPr lang="en-US" dirty="0"/>
          </a:p>
        </p:txBody>
      </p:sp>
      <p:sp>
        <p:nvSpPr>
          <p:cNvPr id="6" name="Footer Placeholder 5"/>
          <p:cNvSpPr>
            <a:spLocks noGrp="1"/>
          </p:cNvSpPr>
          <p:nvPr>
            <p:ph type="ftr" sz="quarter" idx="11"/>
          </p:nvPr>
        </p:nvSpPr>
        <p:spPr/>
        <p:txBody>
          <a:bodyPr/>
          <a:lstStyle>
            <a:extLst/>
          </a:lstStyle>
          <a:p>
            <a:endParaRPr lang="en-US" dirty="0"/>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6/24/2015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1D8BD707-D9CF-40AE-B4C6-C98DA3205C09}" type="datetimeFigureOut">
              <a:rPr lang="en-US" smtClean="0"/>
              <a:pPr/>
              <a:t>6/24/2015</a:t>
            </a:fld>
            <a:endParaRPr lang="en-US" dirty="0"/>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dirty="0"/>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B6F15528-21DE-4FAA-801E-634DDDAF4B2B}" type="slidenum">
              <a:rPr lang="en-US" smtClean="0"/>
              <a:pPr/>
              <a:t>‹#›</a:t>
            </a:fld>
            <a:endParaRPr lang="en-US" dirty="0"/>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6/24/2015</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6/24/2015</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6/24/2015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6/24/2015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6/24/2015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6/24/2015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6/24/2015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6/24/2015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6/24/2015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6/24/2015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4">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1D8BD707-D9CF-40AE-B4C6-C98DA3205C09}" type="datetimeFigureOut">
              <a:rPr lang="en-US" smtClean="0"/>
              <a:pPr/>
              <a:t>6/24/2015</a:t>
            </a:fld>
            <a:endParaRPr lang="en-US" dirty="0"/>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dirty="0"/>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7.jpg"/></Relationships>
</file>

<file path=ppt/slides/_rels/slide1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gif"/><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jpg"/><Relationship Id="rId11" Type="http://schemas.openxmlformats.org/officeDocument/2006/relationships/image" Target="../media/image11.jpg"/><Relationship Id="rId5" Type="http://schemas.openxmlformats.org/officeDocument/2006/relationships/image" Target="../media/image5.jpeg"/><Relationship Id="rId10" Type="http://schemas.openxmlformats.org/officeDocument/2006/relationships/image" Target="../media/image10.jpg"/><Relationship Id="rId4" Type="http://schemas.openxmlformats.org/officeDocument/2006/relationships/image" Target="../media/image4.jpeg"/><Relationship Id="rId9" Type="http://schemas.openxmlformats.org/officeDocument/2006/relationships/image" Target="../media/image9.jpe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4.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5.jpg"/><Relationship Id="rId7"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2.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23.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909596" y="2854036"/>
            <a:ext cx="7543800" cy="2556164"/>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00B050"/>
                </a:solidFill>
              </a:rPr>
              <a:t>The </a:t>
            </a:r>
            <a:r>
              <a:rPr lang="en-US" sz="3200" b="1" dirty="0">
                <a:solidFill>
                  <a:srgbClr val="00B050"/>
                </a:solidFill>
              </a:rPr>
              <a:t>subject teachers are requested to </a:t>
            </a:r>
            <a:r>
              <a:rPr lang="en-US" sz="3200" b="1" dirty="0" smtClean="0">
                <a:solidFill>
                  <a:srgbClr val="00B050"/>
                </a:solidFill>
              </a:rPr>
              <a:t>read </a:t>
            </a:r>
            <a:r>
              <a:rPr lang="en-US" sz="3200" b="1" dirty="0">
                <a:solidFill>
                  <a:srgbClr val="00B050"/>
                </a:solidFill>
              </a:rPr>
              <a:t>the notes given below the slides</a:t>
            </a:r>
            <a:r>
              <a:rPr lang="en-US" sz="3200" b="1" dirty="0" smtClean="0">
                <a:solidFill>
                  <a:srgbClr val="00B050"/>
                </a:solidFill>
              </a:rPr>
              <a:t>.</a:t>
            </a:r>
            <a:endParaRPr lang="en-US" sz="3200" b="1" dirty="0">
              <a:solidFill>
                <a:schemeClr val="tx1"/>
              </a:solidFill>
            </a:endParaRPr>
          </a:p>
          <a:p>
            <a:pPr algn="ctr"/>
            <a:r>
              <a:rPr lang="en-US" sz="2800" b="1" dirty="0" smtClean="0">
                <a:solidFill>
                  <a:schemeClr val="tx1"/>
                </a:solidFill>
              </a:rPr>
              <a:t>A note is given bellow the slide no. 2, 4, 8 and 9.</a:t>
            </a:r>
            <a:endParaRPr lang="en-US" sz="4000" b="1" dirty="0">
              <a:solidFill>
                <a:schemeClr val="tx1"/>
              </a:solidFill>
            </a:endParaRPr>
          </a:p>
        </p:txBody>
      </p:sp>
      <p:sp>
        <p:nvSpPr>
          <p:cNvPr id="3" name="TextBox 2"/>
          <p:cNvSpPr txBox="1"/>
          <p:nvPr/>
        </p:nvSpPr>
        <p:spPr>
          <a:xfrm>
            <a:off x="894356" y="1219200"/>
            <a:ext cx="7543800" cy="1384995"/>
          </a:xfrm>
          <a:prstGeom prst="rect">
            <a:avLst/>
          </a:prstGeom>
          <a:solidFill>
            <a:schemeClr val="accent4">
              <a:lumMod val="20000"/>
              <a:lumOff val="80000"/>
            </a:schemeClr>
          </a:solidFill>
          <a:ln>
            <a:solidFill>
              <a:schemeClr val="tx1"/>
            </a:solidFill>
          </a:ln>
        </p:spPr>
        <p:txBody>
          <a:bodyPr wrap="square" rtlCol="0">
            <a:spAutoFit/>
          </a:bodyPr>
          <a:lstStyle/>
          <a:p>
            <a:pPr algn="ctr"/>
            <a:r>
              <a:rPr lang="en-US" sz="2800" b="1" dirty="0">
                <a:solidFill>
                  <a:srgbClr val="002060"/>
                </a:solidFill>
              </a:rPr>
              <a:t>Note for the honourable teachers:</a:t>
            </a:r>
          </a:p>
          <a:p>
            <a:pPr algn="ctr"/>
            <a:r>
              <a:rPr lang="en-US" sz="2800" b="1" dirty="0" smtClean="0">
                <a:latin typeface="Times New Roman" panose="02020603050405020304" pitchFamily="18" charset="0"/>
                <a:cs typeface="Times New Roman" panose="02020603050405020304" pitchFamily="18" charset="0"/>
              </a:rPr>
              <a:t>This slide is hidden. </a:t>
            </a:r>
          </a:p>
          <a:p>
            <a:pPr algn="ctr"/>
            <a:r>
              <a:rPr lang="en-US" sz="2800" b="1" dirty="0" smtClean="0">
                <a:latin typeface="Times New Roman" panose="02020603050405020304" pitchFamily="18" charset="0"/>
                <a:cs typeface="Times New Roman" panose="02020603050405020304" pitchFamily="18" charset="0"/>
              </a:rPr>
              <a:t>Please start with F5 to keep it hide.  </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33460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76200"/>
            <a:ext cx="2619050" cy="769441"/>
          </a:xfrm>
          <a:prstGeom prst="rect">
            <a:avLst/>
          </a:prstGeom>
          <a:noFill/>
          <a:ln>
            <a:noFill/>
          </a:ln>
        </p:spPr>
        <p:txBody>
          <a:bodyPr wrap="none" lIns="91440" tIns="45720" rIns="91440" bIns="45720">
            <a:spAutoFit/>
          </a:bodyPr>
          <a:lstStyle/>
          <a:p>
            <a:pPr algn="ctr"/>
            <a:r>
              <a:rPr lang="en-US" sz="4400" b="1" dirty="0">
                <a:ln w="1905"/>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Miniature</a:t>
            </a:r>
          </a:p>
        </p:txBody>
      </p:sp>
      <p:sp>
        <p:nvSpPr>
          <p:cNvPr id="3" name="TextBox 2"/>
          <p:cNvSpPr txBox="1"/>
          <p:nvPr/>
        </p:nvSpPr>
        <p:spPr>
          <a:xfrm>
            <a:off x="432180" y="5638800"/>
            <a:ext cx="5311670" cy="1077218"/>
          </a:xfrm>
          <a:prstGeom prst="rect">
            <a:avLst/>
          </a:prstGeom>
          <a:solidFill>
            <a:schemeClr val="bg2"/>
          </a:solidFill>
          <a:ln>
            <a:solidFill>
              <a:schemeClr val="tx1"/>
            </a:solidFill>
          </a:ln>
        </p:spPr>
        <p:txBody>
          <a:bodyPr wrap="square" rtlCol="0">
            <a:spAutoFit/>
          </a:bodyPr>
          <a:lstStyle/>
          <a:p>
            <a:pPr algn="just"/>
            <a:r>
              <a:rPr lang="en-US" sz="3200" b="1" dirty="0" smtClean="0">
                <a:latin typeface="Times New Roman" panose="02020603050405020304" pitchFamily="18" charset="0"/>
                <a:cs typeface="Times New Roman" panose="02020603050405020304" pitchFamily="18" charset="0"/>
              </a:rPr>
              <a:t>We see here a </a:t>
            </a:r>
            <a:r>
              <a:rPr lang="en-US" sz="3200" b="1" dirty="0" smtClean="0">
                <a:solidFill>
                  <a:srgbClr val="C00000"/>
                </a:solidFill>
                <a:latin typeface="Times New Roman" panose="02020603050405020304" pitchFamily="18" charset="0"/>
                <a:cs typeface="Times New Roman" panose="02020603050405020304" pitchFamily="18" charset="0"/>
              </a:rPr>
              <a:t>miniature</a:t>
            </a:r>
            <a:r>
              <a:rPr lang="en-US" sz="3200" b="1" dirty="0" smtClean="0">
                <a:latin typeface="Times New Roman" panose="02020603050405020304" pitchFamily="18" charset="0"/>
                <a:cs typeface="Times New Roman" panose="02020603050405020304" pitchFamily="18" charset="0"/>
              </a:rPr>
              <a:t> tree in the tub.</a:t>
            </a:r>
            <a:endParaRPr lang="en-US" sz="32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4374776" y="2227952"/>
            <a:ext cx="4553909" cy="1077218"/>
          </a:xfrm>
          <a:prstGeom prst="rect">
            <a:avLst/>
          </a:prstGeom>
          <a:solidFill>
            <a:schemeClr val="bg2"/>
          </a:solidFill>
          <a:ln>
            <a:solidFill>
              <a:schemeClr val="tx1"/>
            </a:solidFill>
          </a:ln>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a much smaller size than normal; very small</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180" y="838200"/>
            <a:ext cx="3835020" cy="4659550"/>
          </a:xfrm>
          <a:prstGeom prst="rect">
            <a:avLst/>
          </a:prstGeom>
          <a:ln>
            <a:solidFill>
              <a:schemeClr val="accent1"/>
            </a:solidFill>
          </a:ln>
        </p:spPr>
      </p:pic>
      <p:sp>
        <p:nvSpPr>
          <p:cNvPr id="6" name="Down Arrow Callout 5"/>
          <p:cNvSpPr/>
          <p:nvPr/>
        </p:nvSpPr>
        <p:spPr>
          <a:xfrm>
            <a:off x="5739286" y="1234410"/>
            <a:ext cx="1752600" cy="986880"/>
          </a:xfrm>
          <a:prstGeom prst="downArrowCallou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Meaning</a:t>
            </a:r>
          </a:p>
        </p:txBody>
      </p:sp>
    </p:spTree>
    <p:extLst>
      <p:ext uri="{BB962C8B-B14F-4D97-AF65-F5344CB8AC3E}">
        <p14:creationId xmlns:p14="http://schemas.microsoft.com/office/powerpoint/2010/main" val="216653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228600"/>
            <a:ext cx="2943434" cy="769441"/>
          </a:xfrm>
          <a:prstGeom prst="rect">
            <a:avLst/>
          </a:prstGeom>
          <a:noFill/>
          <a:ln>
            <a:noFill/>
          </a:ln>
        </p:spPr>
        <p:txBody>
          <a:bodyPr wrap="none" lIns="91440" tIns="45720" rIns="91440" bIns="45720">
            <a:spAutoFit/>
          </a:bodyPr>
          <a:lstStyle/>
          <a:p>
            <a:pPr algn="ctr"/>
            <a:r>
              <a:rPr lang="en-US" sz="4400" b="1" dirty="0">
                <a:ln w="1905"/>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Conspiracy</a:t>
            </a:r>
          </a:p>
        </p:txBody>
      </p:sp>
      <p:sp>
        <p:nvSpPr>
          <p:cNvPr id="7" name="TextBox 6"/>
          <p:cNvSpPr txBox="1"/>
          <p:nvPr/>
        </p:nvSpPr>
        <p:spPr>
          <a:xfrm>
            <a:off x="533400" y="5410200"/>
            <a:ext cx="7924800" cy="1077218"/>
          </a:xfrm>
          <a:prstGeom prst="rect">
            <a:avLst/>
          </a:prstGeom>
          <a:solidFill>
            <a:schemeClr val="bg2"/>
          </a:solidFill>
          <a:ln>
            <a:solidFill>
              <a:schemeClr val="tx1"/>
            </a:solidFill>
          </a:ln>
        </p:spPr>
        <p:txBody>
          <a:bodyPr wrap="square" rtlCol="0">
            <a:spAutoFit/>
          </a:bodyPr>
          <a:lstStyle/>
          <a:p>
            <a:r>
              <a:rPr lang="en-US" sz="3200" b="1" dirty="0" smtClean="0">
                <a:latin typeface="Times New Roman" panose="02020603050405020304" pitchFamily="18" charset="0"/>
                <a:cs typeface="Times New Roman" panose="02020603050405020304" pitchFamily="18" charset="0"/>
              </a:rPr>
              <a:t>The ruler of West Pakistan made </a:t>
            </a:r>
            <a:r>
              <a:rPr lang="en-US" sz="3200" b="1" dirty="0" smtClean="0">
                <a:solidFill>
                  <a:srgbClr val="C00000"/>
                </a:solidFill>
                <a:latin typeface="Times New Roman" panose="02020603050405020304" pitchFamily="18" charset="0"/>
                <a:cs typeface="Times New Roman" panose="02020603050405020304" pitchFamily="18" charset="0"/>
              </a:rPr>
              <a:t>conspiracy</a:t>
            </a:r>
            <a:r>
              <a:rPr lang="en-US" sz="3200" b="1" dirty="0" smtClean="0">
                <a:latin typeface="Times New Roman" panose="02020603050405020304" pitchFamily="18" charset="0"/>
                <a:cs typeface="Times New Roman" panose="02020603050405020304" pitchFamily="18" charset="0"/>
              </a:rPr>
              <a:t> against people of </a:t>
            </a:r>
            <a:r>
              <a:rPr lang="en-US" sz="3200" b="1" dirty="0">
                <a:latin typeface="Times New Roman" panose="02020603050405020304" pitchFamily="18" charset="0"/>
                <a:cs typeface="Times New Roman" panose="02020603050405020304" pitchFamily="18" charset="0"/>
              </a:rPr>
              <a:t>E</a:t>
            </a:r>
            <a:r>
              <a:rPr lang="en-US" sz="3200" b="1" dirty="0" smtClean="0">
                <a:latin typeface="Times New Roman" panose="02020603050405020304" pitchFamily="18" charset="0"/>
                <a:cs typeface="Times New Roman" panose="02020603050405020304" pitchFamily="18" charset="0"/>
              </a:rPr>
              <a:t>ast Pakistan.</a:t>
            </a:r>
            <a:endParaRPr lang="en-US" sz="32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662654" y="1371600"/>
            <a:ext cx="7795546" cy="1077218"/>
          </a:xfrm>
          <a:prstGeom prst="rect">
            <a:avLst/>
          </a:prstGeom>
          <a:solidFill>
            <a:schemeClr val="bg2"/>
          </a:solidFill>
          <a:ln>
            <a:solidFill>
              <a:schemeClr val="tx1"/>
            </a:solidFill>
          </a:ln>
        </p:spPr>
        <p:txBody>
          <a:bodyPr wrap="square" rtlCol="0">
            <a:spAutoFit/>
          </a:bodyPr>
          <a:lstStyle/>
          <a:p>
            <a:r>
              <a:rPr lang="en-US" sz="3200" b="1" dirty="0">
                <a:latin typeface="Times New Roman" panose="02020603050405020304" pitchFamily="18" charset="0"/>
                <a:cs typeface="Times New Roman" panose="02020603050405020304" pitchFamily="18" charset="0"/>
              </a:rPr>
              <a:t>a secret plan by a group to do something unlawful or harmful</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212" y="2716499"/>
            <a:ext cx="4701988" cy="2350995"/>
          </a:xfrm>
          <a:prstGeom prst="rect">
            <a:avLst/>
          </a:prstGeom>
          <a:ln>
            <a:solidFill>
              <a:schemeClr val="tx1"/>
            </a:solidFill>
          </a:ln>
        </p:spPr>
      </p:pic>
      <p:sp>
        <p:nvSpPr>
          <p:cNvPr id="4" name="Down Arrow Callout 3"/>
          <p:cNvSpPr/>
          <p:nvPr/>
        </p:nvSpPr>
        <p:spPr>
          <a:xfrm>
            <a:off x="5168153" y="384720"/>
            <a:ext cx="1752600" cy="986880"/>
          </a:xfrm>
          <a:prstGeom prst="downArrowCallou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Meaning</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4453" y="2680640"/>
            <a:ext cx="2413747" cy="2424522"/>
          </a:xfrm>
          <a:prstGeom prst="rect">
            <a:avLst/>
          </a:prstGeom>
          <a:ln>
            <a:solidFill>
              <a:schemeClr val="tx1"/>
            </a:solidFill>
          </a:ln>
        </p:spPr>
      </p:pic>
    </p:spTree>
    <p:extLst>
      <p:ext uri="{BB962C8B-B14F-4D97-AF65-F5344CB8AC3E}">
        <p14:creationId xmlns:p14="http://schemas.microsoft.com/office/powerpoint/2010/main" val="22276916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282714"/>
            <a:ext cx="2209800" cy="707886"/>
          </a:xfrm>
          <a:prstGeom prst="rect">
            <a:avLst/>
          </a:prstGeom>
          <a:noFill/>
          <a:ln>
            <a:noFill/>
          </a:ln>
        </p:spPr>
        <p:txBody>
          <a:bodyPr wrap="square" lIns="91440" tIns="45720" rIns="91440" bIns="45720">
            <a:spAutoFit/>
          </a:bodyPr>
          <a:lstStyle/>
          <a:p>
            <a:pPr algn="ctr"/>
            <a:r>
              <a:rPr lang="en-US" sz="4000" b="1" dirty="0" smtClean="0">
                <a:ln w="1905"/>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Atrocity</a:t>
            </a:r>
            <a:endParaRPr lang="en-US" sz="4000" b="1" cap="none" spc="0" dirty="0">
              <a:ln w="1905"/>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sp>
        <p:nvSpPr>
          <p:cNvPr id="5" name="TextBox 4"/>
          <p:cNvSpPr txBox="1"/>
          <p:nvPr/>
        </p:nvSpPr>
        <p:spPr>
          <a:xfrm>
            <a:off x="304800" y="5694657"/>
            <a:ext cx="7086600" cy="584775"/>
          </a:xfrm>
          <a:prstGeom prst="rect">
            <a:avLst/>
          </a:prstGeom>
          <a:solidFill>
            <a:schemeClr val="bg2"/>
          </a:solidFill>
          <a:ln>
            <a:solidFill>
              <a:schemeClr val="tx1"/>
            </a:solidFill>
          </a:ln>
        </p:spPr>
        <p:txBody>
          <a:bodyPr wrap="square" rtlCol="0">
            <a:spAutoFit/>
          </a:bodyPr>
          <a:lstStyle/>
          <a:p>
            <a:pPr algn="ctr"/>
            <a:r>
              <a:rPr lang="en-US" sz="3200" b="1" dirty="0" smtClean="0">
                <a:latin typeface="Times New Roman" panose="02020603050405020304" pitchFamily="18" charset="0"/>
                <a:cs typeface="Times New Roman" panose="02020603050405020304" pitchFamily="18" charset="0"/>
              </a:rPr>
              <a:t>Throwing acid is an </a:t>
            </a:r>
            <a:r>
              <a:rPr lang="en-US" sz="3200" b="1" dirty="0" smtClean="0">
                <a:solidFill>
                  <a:srgbClr val="C00000"/>
                </a:solidFill>
                <a:latin typeface="Times New Roman" panose="02020603050405020304" pitchFamily="18" charset="0"/>
                <a:cs typeface="Times New Roman" panose="02020603050405020304" pitchFamily="18" charset="0"/>
              </a:rPr>
              <a:t>atrocity</a:t>
            </a:r>
            <a:r>
              <a:rPr lang="en-US" sz="3200" b="1" dirty="0" smtClean="0">
                <a:latin typeface="Times New Roman" panose="02020603050405020304" pitchFamily="18" charset="0"/>
                <a:cs typeface="Times New Roman" panose="02020603050405020304" pitchFamily="18" charset="0"/>
              </a:rPr>
              <a:t> to women.</a:t>
            </a:r>
            <a:endParaRPr lang="en-US" sz="3200"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3649756" y="2441300"/>
            <a:ext cx="5171515" cy="1569660"/>
          </a:xfrm>
          <a:prstGeom prst="rect">
            <a:avLst/>
          </a:prstGeom>
          <a:solidFill>
            <a:schemeClr val="bg2"/>
          </a:solidFill>
          <a:ln>
            <a:solidFill>
              <a:schemeClr val="tx1"/>
            </a:solidFill>
          </a:ln>
        </p:spPr>
        <p:txBody>
          <a:bodyPr wrap="square" rtlCol="0">
            <a:spAutoFit/>
          </a:bodyPr>
          <a:lstStyle/>
          <a:p>
            <a:r>
              <a:rPr lang="en-US" sz="3200" b="1" dirty="0"/>
              <a:t>an extremely wicked or cruel act, typically one involving physical violence or injury</a:t>
            </a:r>
            <a:endParaRPr lang="en-US" sz="3200" b="1" dirty="0" smtClean="0">
              <a:cs typeface="Arial"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312" y="1270238"/>
            <a:ext cx="2835088" cy="4252633"/>
          </a:xfrm>
          <a:prstGeom prst="rect">
            <a:avLst/>
          </a:prstGeom>
          <a:ln>
            <a:solidFill>
              <a:schemeClr val="tx1"/>
            </a:solidFill>
          </a:ln>
        </p:spPr>
      </p:pic>
      <p:sp>
        <p:nvSpPr>
          <p:cNvPr id="7" name="Down Arrow Callout 6"/>
          <p:cNvSpPr/>
          <p:nvPr/>
        </p:nvSpPr>
        <p:spPr>
          <a:xfrm>
            <a:off x="5410200" y="1297133"/>
            <a:ext cx="1752600" cy="986880"/>
          </a:xfrm>
          <a:prstGeom prst="downArrowCallou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Meaning</a:t>
            </a:r>
          </a:p>
        </p:txBody>
      </p:sp>
    </p:spTree>
    <p:extLst>
      <p:ext uri="{BB962C8B-B14F-4D97-AF65-F5344CB8AC3E}">
        <p14:creationId xmlns:p14="http://schemas.microsoft.com/office/powerpoint/2010/main" val="166036134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7418" y="178968"/>
            <a:ext cx="2514600" cy="707886"/>
          </a:xfrm>
          <a:prstGeom prst="rect">
            <a:avLst/>
          </a:prstGeom>
          <a:noFill/>
          <a:ln>
            <a:noFill/>
          </a:ln>
        </p:spPr>
        <p:txBody>
          <a:bodyPr wrap="square" lIns="91440" tIns="45720" rIns="91440" bIns="45720">
            <a:spAutoFit/>
          </a:bodyPr>
          <a:lstStyle/>
          <a:p>
            <a:pPr algn="ctr"/>
            <a:r>
              <a:rPr lang="en-US" sz="4000" b="1" dirty="0" smtClean="0">
                <a:ln w="1905"/>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Inception</a:t>
            </a:r>
            <a:endParaRPr lang="en-US" sz="4000" b="1" cap="none" spc="0" dirty="0">
              <a:ln w="1905"/>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sp>
        <p:nvSpPr>
          <p:cNvPr id="5" name="TextBox 4"/>
          <p:cNvSpPr txBox="1"/>
          <p:nvPr/>
        </p:nvSpPr>
        <p:spPr>
          <a:xfrm>
            <a:off x="277418" y="5105400"/>
            <a:ext cx="8485581" cy="1077218"/>
          </a:xfrm>
          <a:prstGeom prst="rect">
            <a:avLst/>
          </a:prstGeom>
          <a:solidFill>
            <a:schemeClr val="bg2"/>
          </a:solidFill>
          <a:ln>
            <a:solidFill>
              <a:schemeClr val="tx1"/>
            </a:solidFill>
          </a:ln>
        </p:spPr>
        <p:txBody>
          <a:bodyPr wrap="square" rtlCol="0">
            <a:spAutoFit/>
          </a:bodyPr>
          <a:lstStyle/>
          <a:p>
            <a:r>
              <a:rPr lang="en-US" sz="3200" b="1" dirty="0" smtClean="0">
                <a:latin typeface="Times New Roman" panose="02020603050405020304" pitchFamily="18" charset="0"/>
                <a:cs typeface="Times New Roman" panose="02020603050405020304" pitchFamily="18" charset="0"/>
              </a:rPr>
              <a:t>The school has  become famous since its inception in 1988.</a:t>
            </a:r>
            <a:endParaRPr lang="en-US" sz="3200"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2133600" y="1144868"/>
            <a:ext cx="6629400" cy="1077218"/>
          </a:xfrm>
          <a:prstGeom prst="rect">
            <a:avLst/>
          </a:prstGeom>
          <a:solidFill>
            <a:schemeClr val="bg2"/>
          </a:solidFill>
          <a:ln>
            <a:solidFill>
              <a:schemeClr val="tx1"/>
            </a:solidFill>
          </a:ln>
        </p:spPr>
        <p:txBody>
          <a:bodyPr wrap="square" rtlCol="0">
            <a:spAutoFit/>
          </a:bodyPr>
          <a:lstStyle/>
          <a:p>
            <a:r>
              <a:rPr lang="en-US" sz="3200" b="1" dirty="0">
                <a:latin typeface="Times New Roman" panose="02020603050405020304" pitchFamily="18" charset="0"/>
                <a:cs typeface="Times New Roman" panose="02020603050405020304" pitchFamily="18" charset="0"/>
              </a:rPr>
              <a:t>the establishment or starting point of an institution or </a:t>
            </a:r>
            <a:r>
              <a:rPr lang="en-US" sz="3200" b="1" dirty="0" smtClean="0">
                <a:latin typeface="Times New Roman" panose="02020603050405020304" pitchFamily="18" charset="0"/>
                <a:cs typeface="Times New Roman" panose="02020603050405020304" pitchFamily="18" charset="0"/>
              </a:rPr>
              <a:t>activity; foundation</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b="19961"/>
          <a:stretch/>
        </p:blipFill>
        <p:spPr>
          <a:xfrm>
            <a:off x="277418" y="2662747"/>
            <a:ext cx="4495800" cy="2159024"/>
          </a:xfrm>
          <a:prstGeom prst="rect">
            <a:avLst/>
          </a:prstGeom>
          <a:ln>
            <a:solidFill>
              <a:schemeClr val="tx1"/>
            </a:solidFill>
          </a:ln>
        </p:spPr>
      </p:pic>
      <p:sp>
        <p:nvSpPr>
          <p:cNvPr id="8" name="Pentagon 7"/>
          <p:cNvSpPr/>
          <p:nvPr/>
        </p:nvSpPr>
        <p:spPr>
          <a:xfrm>
            <a:off x="277419" y="1295183"/>
            <a:ext cx="1856181" cy="578824"/>
          </a:xfrm>
          <a:prstGeom prst="homePlat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Meaning</a:t>
            </a: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t="17794"/>
          <a:stretch/>
        </p:blipFill>
        <p:spPr>
          <a:xfrm>
            <a:off x="4786665" y="2662747"/>
            <a:ext cx="3989782" cy="2186557"/>
          </a:xfrm>
          <a:prstGeom prst="rect">
            <a:avLst/>
          </a:prstGeom>
          <a:ln>
            <a:solidFill>
              <a:schemeClr val="tx1"/>
            </a:solidFill>
          </a:ln>
        </p:spPr>
      </p:pic>
    </p:spTree>
    <p:extLst>
      <p:ext uri="{BB962C8B-B14F-4D97-AF65-F5344CB8AC3E}">
        <p14:creationId xmlns:p14="http://schemas.microsoft.com/office/powerpoint/2010/main" val="307153126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par>
                          <p:cTn id="19" fill="hold">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109356899"/>
              </p:ext>
            </p:extLst>
          </p:nvPr>
        </p:nvGraphicFramePr>
        <p:xfrm>
          <a:off x="381000" y="762000"/>
          <a:ext cx="8382000" cy="5760720"/>
        </p:xfrm>
        <a:graphic>
          <a:graphicData uri="http://schemas.openxmlformats.org/drawingml/2006/table">
            <a:tbl>
              <a:tblPr firstRow="1" bandRow="1">
                <a:tableStyleId>{5C22544A-7EE6-4342-B048-85BDC9FD1C3A}</a:tableStyleId>
              </a:tblPr>
              <a:tblGrid>
                <a:gridCol w="2794000"/>
                <a:gridCol w="2794000"/>
                <a:gridCol w="2794000"/>
              </a:tblGrid>
              <a:tr h="685800">
                <a:tc>
                  <a:txBody>
                    <a:bodyPr/>
                    <a:lstStyle/>
                    <a:p>
                      <a:pPr algn="ctr"/>
                      <a:endParaRPr lang="en-US" sz="2400" b="1" dirty="0" smtClean="0">
                        <a:latin typeface="Times New Roman" panose="02020603050405020304" pitchFamily="18" charset="0"/>
                        <a:cs typeface="Times New Roman" panose="02020603050405020304" pitchFamily="18" charset="0"/>
                      </a:endParaRPr>
                    </a:p>
                    <a:p>
                      <a:pPr algn="ctr"/>
                      <a:r>
                        <a:rPr lang="en-US" sz="2400" b="1" dirty="0" smtClean="0">
                          <a:latin typeface="Times New Roman" panose="02020603050405020304" pitchFamily="18" charset="0"/>
                          <a:cs typeface="Times New Roman" panose="02020603050405020304" pitchFamily="18" charset="0"/>
                        </a:rPr>
                        <a:t>Who/What</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2400" b="1" dirty="0" smtClean="0">
                          <a:latin typeface="Times New Roman" panose="02020603050405020304" pitchFamily="18" charset="0"/>
                          <a:cs typeface="Times New Roman" panose="02020603050405020304" pitchFamily="18" charset="0"/>
                        </a:rPr>
                        <a:t>                   Event/Activities</a:t>
                      </a:r>
                      <a:endParaRPr lang="en-US" sz="2400" b="1" dirty="0">
                        <a:latin typeface="Times New Roman" panose="02020603050405020304" pitchFamily="18" charset="0"/>
                        <a:cs typeface="Times New Roman" panose="02020603050405020304" pitchFamily="18" charset="0"/>
                      </a:endParaRPr>
                    </a:p>
                  </a:txBody>
                  <a:tcPr>
                    <a:lnT w="12700" cap="flat" cmpd="sng" algn="ctr">
                      <a:solidFill>
                        <a:schemeClr val="tx1"/>
                      </a:solidFill>
                      <a:prstDash val="solid"/>
                      <a:round/>
                      <a:headEnd type="none" w="med" len="med"/>
                      <a:tailEnd type="none" w="med" len="med"/>
                    </a:lnT>
                  </a:tcPr>
                </a:tc>
                <a:tc>
                  <a:txBody>
                    <a:bodyPr/>
                    <a:lstStyle/>
                    <a:p>
                      <a:pPr algn="ctr"/>
                      <a:endParaRPr lang="en-US" sz="2400" b="1" dirty="0" smtClean="0">
                        <a:latin typeface="Times New Roman" panose="02020603050405020304" pitchFamily="18" charset="0"/>
                        <a:cs typeface="Times New Roman" panose="02020603050405020304" pitchFamily="18" charset="0"/>
                      </a:endParaRPr>
                    </a:p>
                    <a:p>
                      <a:pPr algn="ctr"/>
                      <a:r>
                        <a:rPr lang="en-US" sz="2400" b="1" dirty="0" smtClean="0">
                          <a:latin typeface="Times New Roman" panose="02020603050405020304" pitchFamily="18" charset="0"/>
                          <a:cs typeface="Times New Roman" panose="02020603050405020304" pitchFamily="18" charset="0"/>
                        </a:rPr>
                        <a:t>When/Where</a:t>
                      </a:r>
                      <a:endParaRPr lang="en-US" sz="2400" b="1" dirty="0">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66833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latin typeface="Times New Roman" panose="02020603050405020304" pitchFamily="18" charset="0"/>
                          <a:cs typeface="Times New Roman" panose="02020603050405020304" pitchFamily="18" charset="0"/>
                        </a:rPr>
                        <a:t>Zahir</a:t>
                      </a:r>
                      <a:r>
                        <a:rPr lang="en-US" sz="2400" b="1" baseline="0" dirty="0" smtClean="0">
                          <a:latin typeface="Times New Roman" panose="02020603050405020304" pitchFamily="18" charset="0"/>
                          <a:cs typeface="Times New Roman" panose="02020603050405020304" pitchFamily="18" charset="0"/>
                        </a:rPr>
                        <a:t> Raihan</a:t>
                      </a:r>
                      <a:endParaRPr lang="en-US" sz="2400" b="1" dirty="0" smtClean="0">
                        <a:latin typeface="Times New Roman" panose="02020603050405020304" pitchFamily="18" charset="0"/>
                        <a:cs typeface="Times New Roman" panose="02020603050405020304" pitchFamily="18" charset="0"/>
                      </a:endParaRPr>
                    </a:p>
                    <a:p>
                      <a:pPr algn="l"/>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tcPr>
                </a:tc>
                <a:tc>
                  <a:txBody>
                    <a:bodyPr/>
                    <a:lstStyle/>
                    <a:p>
                      <a:pPr algn="l"/>
                      <a:r>
                        <a:rPr lang="en-US" sz="2400" b="1" dirty="0" smtClean="0">
                          <a:latin typeface="Times New Roman" panose="02020603050405020304" pitchFamily="18" charset="0"/>
                          <a:cs typeface="Times New Roman" panose="02020603050405020304" pitchFamily="18" charset="0"/>
                        </a:rPr>
                        <a:t>a)  ……………..</a:t>
                      </a:r>
                      <a:endParaRPr lang="en-US" sz="2400" b="1" dirty="0">
                        <a:latin typeface="Times New Roman" panose="02020603050405020304" pitchFamily="18" charset="0"/>
                        <a:cs typeface="Times New Roman" panose="02020603050405020304" pitchFamily="18" charset="0"/>
                      </a:endParaRPr>
                    </a:p>
                  </a:txBody>
                  <a:tcPr/>
                </a:tc>
                <a:tc>
                  <a:txBody>
                    <a:bodyPr/>
                    <a:lstStyle/>
                    <a:p>
                      <a:pPr algn="l"/>
                      <a:r>
                        <a:rPr lang="en-US" sz="2400" b="1" dirty="0" smtClean="0">
                          <a:latin typeface="Times New Roman" panose="02020603050405020304" pitchFamily="18" charset="0"/>
                          <a:cs typeface="Times New Roman" panose="02020603050405020304" pitchFamily="18" charset="0"/>
                        </a:rPr>
                        <a:t>in 1935.</a:t>
                      </a:r>
                      <a:endParaRPr lang="en-US" sz="2400" b="1" dirty="0">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tcPr>
                </a:tc>
              </a:tr>
              <a:tr h="7315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latin typeface="Times New Roman" panose="02020603050405020304" pitchFamily="18" charset="0"/>
                          <a:cs typeface="Times New Roman" panose="02020603050405020304" pitchFamily="18" charset="0"/>
                        </a:rPr>
                        <a:t>b)</a:t>
                      </a:r>
                      <a:r>
                        <a:rPr lang="en-US" sz="2400" b="1" baseline="0" dirty="0" smtClean="0">
                          <a:latin typeface="Times New Roman" panose="02020603050405020304" pitchFamily="18" charset="0"/>
                          <a:cs typeface="Times New Roman" panose="02020603050405020304" pitchFamily="18" charset="0"/>
                        </a:rPr>
                        <a:t> ……………..</a:t>
                      </a:r>
                      <a:endParaRPr lang="en-US" sz="2400" b="1" dirty="0" smtClean="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tcPr>
                </a:tc>
                <a:tc>
                  <a:txBody>
                    <a:bodyPr/>
                    <a:lstStyle/>
                    <a:p>
                      <a:pPr algn="ctr"/>
                      <a:r>
                        <a:rPr lang="en-US" sz="2400" b="1" dirty="0" smtClean="0">
                          <a:latin typeface="Times New Roman" panose="02020603050405020304" pitchFamily="18" charset="0"/>
                          <a:cs typeface="Times New Roman" panose="02020603050405020304" pitchFamily="18" charset="0"/>
                        </a:rPr>
                        <a:t>happened</a:t>
                      </a:r>
                      <a:endParaRPr lang="en-US" sz="2400" b="1" dirty="0">
                        <a:latin typeface="Times New Roman" panose="02020603050405020304" pitchFamily="18" charset="0"/>
                        <a:cs typeface="Times New Roman" panose="02020603050405020304" pitchFamily="18" charset="0"/>
                      </a:endParaRPr>
                    </a:p>
                  </a:txBody>
                  <a:tcPr/>
                </a:tc>
                <a:tc>
                  <a:txBody>
                    <a:bodyPr/>
                    <a:lstStyle/>
                    <a:p>
                      <a:pPr algn="l"/>
                      <a:r>
                        <a:rPr lang="en-US" sz="2400" b="1" dirty="0" smtClean="0">
                          <a:latin typeface="Times New Roman" panose="02020603050405020304" pitchFamily="18" charset="0"/>
                          <a:cs typeface="Times New Roman" panose="02020603050405020304" pitchFamily="18" charset="0"/>
                        </a:rPr>
                        <a:t>In1969.</a:t>
                      </a:r>
                      <a:endParaRPr lang="en-US" sz="2400" b="1" dirty="0">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tcPr>
                </a:tc>
              </a:tr>
              <a:tr h="12039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latin typeface="Times New Roman" panose="02020603050405020304" pitchFamily="18" charset="0"/>
                          <a:cs typeface="Times New Roman" panose="02020603050405020304" pitchFamily="18" charset="0"/>
                        </a:rPr>
                        <a:t>People</a:t>
                      </a:r>
                      <a:r>
                        <a:rPr lang="en-US" sz="2400" b="1" baseline="0" dirty="0" smtClean="0">
                          <a:latin typeface="Times New Roman" panose="02020603050405020304" pitchFamily="18" charset="0"/>
                          <a:cs typeface="Times New Roman" panose="02020603050405020304" pitchFamily="18" charset="0"/>
                        </a:rPr>
                        <a:t> outside Bangladesh</a:t>
                      </a:r>
                      <a:endParaRPr lang="en-US" sz="2400" b="1" dirty="0" smtClean="0">
                        <a:latin typeface="Times New Roman" panose="02020603050405020304" pitchFamily="18" charset="0"/>
                        <a:cs typeface="Times New Roman" panose="02020603050405020304" pitchFamily="18" charset="0"/>
                      </a:endParaRPr>
                    </a:p>
                    <a:p>
                      <a:pPr algn="l"/>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tcPr>
                </a:tc>
                <a:tc>
                  <a:txBody>
                    <a:bodyPr/>
                    <a:lstStyle/>
                    <a:p>
                      <a:pPr algn="l"/>
                      <a:r>
                        <a:rPr lang="en-US" sz="2400" b="1" dirty="0" smtClean="0">
                          <a:latin typeface="Times New Roman" panose="02020603050405020304" pitchFamily="18" charset="0"/>
                          <a:cs typeface="Times New Roman" panose="02020603050405020304" pitchFamily="18" charset="0"/>
                        </a:rPr>
                        <a:t>saw</a:t>
                      </a:r>
                      <a:r>
                        <a:rPr lang="en-US" sz="2400" b="1" baseline="0" dirty="0" smtClean="0">
                          <a:latin typeface="Times New Roman" panose="02020603050405020304" pitchFamily="18" charset="0"/>
                          <a:cs typeface="Times New Roman" panose="02020603050405020304" pitchFamily="18" charset="0"/>
                        </a:rPr>
                        <a:t> the film “ Jibon Theke Neya”</a:t>
                      </a:r>
                      <a:endParaRPr lang="en-US" sz="2400" b="1" dirty="0">
                        <a:latin typeface="Times New Roman" panose="02020603050405020304" pitchFamily="18" charset="0"/>
                        <a:cs typeface="Times New Roman" panose="02020603050405020304" pitchFamily="18" charset="0"/>
                      </a:endParaRPr>
                    </a:p>
                  </a:txBody>
                  <a:tcPr/>
                </a:tc>
                <a:tc>
                  <a:txBody>
                    <a:bodyPr/>
                    <a:lstStyle/>
                    <a:p>
                      <a:pPr algn="l"/>
                      <a:r>
                        <a:rPr lang="en-US" sz="2400" b="1" dirty="0" smtClean="0">
                          <a:latin typeface="Times New Roman" panose="02020603050405020304" pitchFamily="18" charset="0"/>
                          <a:cs typeface="Times New Roman" panose="02020603050405020304" pitchFamily="18" charset="0"/>
                        </a:rPr>
                        <a:t>c) ………………..</a:t>
                      </a:r>
                      <a:endParaRPr lang="en-US" sz="2400" b="1" dirty="0">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tcPr>
                </a:tc>
              </a:tr>
              <a:tr h="990600">
                <a:tc>
                  <a:txBody>
                    <a:bodyPr/>
                    <a:lstStyle/>
                    <a:p>
                      <a:pPr algn="l"/>
                      <a:r>
                        <a:rPr lang="en-US" sz="2400" b="1" dirty="0" smtClean="0">
                          <a:latin typeface="Times New Roman" panose="02020603050405020304" pitchFamily="18" charset="0"/>
                          <a:cs typeface="Times New Roman" panose="02020603050405020304" pitchFamily="18" charset="0"/>
                        </a:rPr>
                        <a:t>Shahidullah</a:t>
                      </a:r>
                      <a:r>
                        <a:rPr lang="en-US" sz="2400" b="1" baseline="0" dirty="0" smtClean="0">
                          <a:latin typeface="Times New Roman" panose="02020603050405020304" pitchFamily="18" charset="0"/>
                          <a:cs typeface="Times New Roman" panose="02020603050405020304" pitchFamily="18" charset="0"/>
                        </a:rPr>
                        <a:t> Kaiser</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tcPr>
                </a:tc>
                <a:tc>
                  <a:txBody>
                    <a:bodyPr/>
                    <a:lstStyle/>
                    <a:p>
                      <a:pPr algn="l"/>
                      <a:r>
                        <a:rPr lang="en-US" sz="2400" b="1" dirty="0" smtClean="0">
                          <a:latin typeface="Times New Roman" panose="02020603050405020304" pitchFamily="18" charset="0"/>
                          <a:cs typeface="Times New Roman" panose="02020603050405020304" pitchFamily="18" charset="0"/>
                        </a:rPr>
                        <a:t>d)  ….………….</a:t>
                      </a:r>
                      <a:endParaRPr lang="en-US" sz="2400" b="1" dirty="0">
                        <a:latin typeface="Times New Roman" panose="02020603050405020304" pitchFamily="18" charset="0"/>
                        <a:cs typeface="Times New Roman" panose="02020603050405020304" pitchFamily="18" charset="0"/>
                      </a:endParaRPr>
                    </a:p>
                  </a:txBody>
                  <a:tcPr/>
                </a:tc>
                <a:tc>
                  <a:txBody>
                    <a:bodyPr/>
                    <a:lstStyle/>
                    <a:p>
                      <a:pPr algn="l"/>
                      <a:r>
                        <a:rPr lang="en-US" sz="2400" b="1" dirty="0" smtClean="0">
                          <a:latin typeface="Times New Roman" panose="02020603050405020304" pitchFamily="18" charset="0"/>
                          <a:cs typeface="Times New Roman" panose="02020603050405020304" pitchFamily="18" charset="0"/>
                        </a:rPr>
                        <a:t>during the last days of the war.</a:t>
                      </a:r>
                      <a:endParaRPr lang="en-US" sz="2400" b="1" dirty="0">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tcPr>
                </a:tc>
              </a:tr>
              <a:tr h="668332">
                <a:tc>
                  <a:txBody>
                    <a:bodyPr/>
                    <a:lstStyle/>
                    <a:p>
                      <a:pPr algn="l"/>
                      <a:r>
                        <a:rPr lang="en-US" sz="2400" b="1" dirty="0" smtClean="0">
                          <a:latin typeface="Times New Roman" panose="02020603050405020304" pitchFamily="18" charset="0"/>
                          <a:cs typeface="Times New Roman" panose="02020603050405020304" pitchFamily="18" charset="0"/>
                        </a:rPr>
                        <a:t>Zahir</a:t>
                      </a:r>
                      <a:r>
                        <a:rPr lang="en-US" sz="2400" b="1" baseline="0" dirty="0" smtClean="0">
                          <a:latin typeface="Times New Roman" panose="02020603050405020304" pitchFamily="18" charset="0"/>
                          <a:cs typeface="Times New Roman" panose="02020603050405020304" pitchFamily="18" charset="0"/>
                        </a:rPr>
                        <a:t> Raihan</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l"/>
                      <a:r>
                        <a:rPr lang="en-US" sz="2400" b="1" dirty="0" smtClean="0">
                          <a:latin typeface="Times New Roman" panose="02020603050405020304" pitchFamily="18" charset="0"/>
                          <a:cs typeface="Times New Roman" panose="02020603050405020304" pitchFamily="18" charset="0"/>
                        </a:rPr>
                        <a:t>e)  ………………</a:t>
                      </a:r>
                      <a:endParaRPr lang="en-US" sz="2400" b="1" dirty="0">
                        <a:latin typeface="Times New Roman" panose="02020603050405020304" pitchFamily="18" charset="0"/>
                        <a:cs typeface="Times New Roman" panose="02020603050405020304" pitchFamily="18" charset="0"/>
                      </a:endParaRPr>
                    </a:p>
                  </a:txBody>
                  <a:tcPr>
                    <a:lnB w="12700" cap="flat" cmpd="sng" algn="ctr">
                      <a:solidFill>
                        <a:schemeClr val="tx1"/>
                      </a:solidFill>
                      <a:prstDash val="solid"/>
                      <a:round/>
                      <a:headEnd type="none" w="med" len="med"/>
                      <a:tailEnd type="none" w="med" len="med"/>
                    </a:lnB>
                  </a:tcPr>
                </a:tc>
                <a:tc>
                  <a:txBody>
                    <a:bodyPr/>
                    <a:lstStyle/>
                    <a:p>
                      <a:pPr algn="l"/>
                      <a:r>
                        <a:rPr lang="en-US" sz="2400" b="1" dirty="0" smtClean="0">
                          <a:latin typeface="Times New Roman" panose="02020603050405020304" pitchFamily="18" charset="0"/>
                          <a:cs typeface="Times New Roman" panose="02020603050405020304" pitchFamily="18" charset="0"/>
                        </a:rPr>
                        <a:t>after Bangladesh had become independent.</a:t>
                      </a:r>
                      <a:endParaRPr lang="en-US" sz="2400" b="1" dirty="0">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p:sp>
        <p:nvSpPr>
          <p:cNvPr id="3" name="Rectangle 2"/>
          <p:cNvSpPr/>
          <p:nvPr/>
        </p:nvSpPr>
        <p:spPr>
          <a:xfrm>
            <a:off x="3200400" y="1600200"/>
            <a:ext cx="2743200" cy="8382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00B050"/>
                </a:solidFill>
                <a:latin typeface="Times New Roman" panose="02020603050405020304" pitchFamily="18" charset="0"/>
                <a:cs typeface="Times New Roman" panose="02020603050405020304" pitchFamily="18" charset="0"/>
              </a:rPr>
              <a:t>a) was born</a:t>
            </a:r>
            <a:endParaRPr lang="en-US" sz="2400" b="1" dirty="0">
              <a:solidFill>
                <a:srgbClr val="00B050"/>
              </a:solidFill>
              <a:latin typeface="Times New Roman" panose="02020603050405020304" pitchFamily="18" charset="0"/>
              <a:cs typeface="Times New Roman" panose="02020603050405020304" pitchFamily="18" charset="0"/>
            </a:endParaRPr>
          </a:p>
        </p:txBody>
      </p:sp>
      <p:sp>
        <p:nvSpPr>
          <p:cNvPr id="4" name="Rectangle 3"/>
          <p:cNvSpPr/>
          <p:nvPr/>
        </p:nvSpPr>
        <p:spPr>
          <a:xfrm>
            <a:off x="381000" y="2362200"/>
            <a:ext cx="2743200" cy="838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rgbClr val="00B050"/>
                </a:solidFill>
                <a:latin typeface="Times New Roman" panose="02020603050405020304" pitchFamily="18" charset="0"/>
                <a:cs typeface="Times New Roman" panose="02020603050405020304" pitchFamily="18" charset="0"/>
              </a:rPr>
              <a:t>b) The mass movement</a:t>
            </a:r>
            <a:endParaRPr lang="en-US" sz="2400" b="1" dirty="0">
              <a:solidFill>
                <a:srgbClr val="00B050"/>
              </a:solidFill>
              <a:latin typeface="Times New Roman" panose="02020603050405020304" pitchFamily="18" charset="0"/>
              <a:cs typeface="Times New Roman" panose="02020603050405020304" pitchFamily="18" charset="0"/>
            </a:endParaRPr>
          </a:p>
        </p:txBody>
      </p:sp>
      <p:sp>
        <p:nvSpPr>
          <p:cNvPr id="5" name="Rectangle 4"/>
          <p:cNvSpPr/>
          <p:nvPr/>
        </p:nvSpPr>
        <p:spPr>
          <a:xfrm>
            <a:off x="6006353" y="3124200"/>
            <a:ext cx="2743200" cy="12192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rgbClr val="00B050"/>
                </a:solidFill>
                <a:latin typeface="Times New Roman" panose="02020603050405020304" pitchFamily="18" charset="0"/>
                <a:cs typeface="Times New Roman" panose="02020603050405020304" pitchFamily="18" charset="0"/>
              </a:rPr>
              <a:t>c) during the liberation war.</a:t>
            </a:r>
            <a:endParaRPr lang="en-US" sz="2400" b="1" dirty="0">
              <a:solidFill>
                <a:srgbClr val="00B050"/>
              </a:solidFill>
              <a:latin typeface="Times New Roman" panose="02020603050405020304" pitchFamily="18" charset="0"/>
              <a:cs typeface="Times New Roman" panose="02020603050405020304" pitchFamily="18" charset="0"/>
            </a:endParaRPr>
          </a:p>
        </p:txBody>
      </p:sp>
      <p:sp>
        <p:nvSpPr>
          <p:cNvPr id="6" name="Rectangle 5"/>
          <p:cNvSpPr/>
          <p:nvPr/>
        </p:nvSpPr>
        <p:spPr>
          <a:xfrm>
            <a:off x="3200400" y="4365812"/>
            <a:ext cx="2743200" cy="990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rgbClr val="00B050"/>
                </a:solidFill>
                <a:latin typeface="Times New Roman" panose="02020603050405020304" pitchFamily="18" charset="0"/>
                <a:cs typeface="Times New Roman" panose="02020603050405020304" pitchFamily="18" charset="0"/>
              </a:rPr>
              <a:t>d) was captured and killed</a:t>
            </a:r>
            <a:endParaRPr lang="en-US" sz="2400" b="1" dirty="0">
              <a:solidFill>
                <a:srgbClr val="00B050"/>
              </a:solidFill>
              <a:latin typeface="Times New Roman" panose="02020603050405020304" pitchFamily="18" charset="0"/>
              <a:cs typeface="Times New Roman" panose="02020603050405020304" pitchFamily="18" charset="0"/>
            </a:endParaRPr>
          </a:p>
        </p:txBody>
      </p:sp>
      <p:sp>
        <p:nvSpPr>
          <p:cNvPr id="7" name="Rectangle 6"/>
          <p:cNvSpPr/>
          <p:nvPr/>
        </p:nvSpPr>
        <p:spPr>
          <a:xfrm>
            <a:off x="3151094" y="5347446"/>
            <a:ext cx="2819400" cy="112955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00B050"/>
                </a:solidFill>
                <a:latin typeface="Times New Roman" panose="02020603050405020304" pitchFamily="18" charset="0"/>
                <a:cs typeface="Times New Roman" panose="02020603050405020304" pitchFamily="18" charset="0"/>
              </a:rPr>
              <a:t>e) </a:t>
            </a:r>
            <a:r>
              <a:rPr lang="en-US" sz="2400" b="1" dirty="0">
                <a:solidFill>
                  <a:srgbClr val="00B050"/>
                </a:solidFill>
                <a:latin typeface="Times New Roman" panose="02020603050405020304" pitchFamily="18" charset="0"/>
                <a:cs typeface="Times New Roman" panose="02020603050405020304" pitchFamily="18" charset="0"/>
              </a:rPr>
              <a:t>w</a:t>
            </a:r>
            <a:r>
              <a:rPr lang="en-US" sz="2400" b="1" dirty="0" smtClean="0">
                <a:solidFill>
                  <a:srgbClr val="00B050"/>
                </a:solidFill>
                <a:latin typeface="Times New Roman" panose="02020603050405020304" pitchFamily="18" charset="0"/>
                <a:cs typeface="Times New Roman" panose="02020603050405020304" pitchFamily="18" charset="0"/>
              </a:rPr>
              <a:t>as missing</a:t>
            </a:r>
            <a:endParaRPr lang="en-US" sz="2400" b="1" dirty="0">
              <a:solidFill>
                <a:srgbClr val="00B05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533400" y="76200"/>
            <a:ext cx="8077200" cy="584775"/>
          </a:xfrm>
          <a:prstGeom prst="rect">
            <a:avLst/>
          </a:prstGeom>
          <a:noFill/>
        </p:spPr>
        <p:txBody>
          <a:bodyPr wrap="square" rtlCol="0">
            <a:spAutoFit/>
          </a:bodyPr>
          <a:lstStyle/>
          <a:p>
            <a:pPr algn="ctr"/>
            <a:r>
              <a:rPr lang="en-US" sz="3200" b="1" dirty="0" smtClean="0">
                <a:latin typeface="Times New Roman" panose="02020603050405020304" pitchFamily="18" charset="0"/>
                <a:cs typeface="Times New Roman" panose="02020603050405020304" pitchFamily="18" charset="0"/>
              </a:rPr>
              <a:t>Read the text and fill the table . [pair work]</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29472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13652" y="1438870"/>
            <a:ext cx="3153748" cy="923330"/>
          </a:xfrm>
          <a:prstGeom prst="rect">
            <a:avLst/>
          </a:prstGeom>
          <a:noFill/>
        </p:spPr>
        <p:txBody>
          <a:bodyPr wrap="none" lIns="91440" tIns="45720" rIns="91440" bIns="45720">
            <a:spAutoFit/>
          </a:bodyPr>
          <a:lstStyle/>
          <a:p>
            <a:pPr algn="ctr"/>
            <a:r>
              <a:rPr lang="en-US" sz="5400" b="1" dirty="0" smtClean="0">
                <a:ln w="1905"/>
                <a:solidFill>
                  <a:srgbClr val="00B05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Pair </a:t>
            </a:r>
            <a:r>
              <a:rPr lang="en-US" sz="5400" b="1" cap="none" spc="0" dirty="0" smtClean="0">
                <a:ln w="1905"/>
                <a:solidFill>
                  <a:srgbClr val="00B05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work</a:t>
            </a:r>
            <a:endParaRPr lang="en-US" sz="5400" b="1" cap="none" spc="0" dirty="0">
              <a:ln w="1905"/>
              <a:solidFill>
                <a:srgbClr val="00B05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sp>
        <p:nvSpPr>
          <p:cNvPr id="4" name="TextBox 3"/>
          <p:cNvSpPr txBox="1"/>
          <p:nvPr/>
        </p:nvSpPr>
        <p:spPr>
          <a:xfrm>
            <a:off x="762000" y="2743200"/>
            <a:ext cx="7772400" cy="1077218"/>
          </a:xfrm>
          <a:prstGeom prst="rect">
            <a:avLst/>
          </a:prstGeom>
          <a:solidFill>
            <a:schemeClr val="bg2"/>
          </a:solidFill>
          <a:ln>
            <a:solidFill>
              <a:schemeClr val="tx1"/>
            </a:solidFill>
          </a:ln>
        </p:spPr>
        <p:txBody>
          <a:bodyPr wrap="square" rtlCol="0">
            <a:spAutoFit/>
          </a:bodyPr>
          <a:lstStyle/>
          <a:p>
            <a:pPr algn="just"/>
            <a:r>
              <a:rPr lang="en-US" sz="3200" b="1" dirty="0" smtClean="0">
                <a:latin typeface="Times New Roman" panose="02020603050405020304" pitchFamily="18" charset="0"/>
                <a:cs typeface="Times New Roman" panose="02020603050405020304" pitchFamily="18" charset="0"/>
              </a:rPr>
              <a:t>Go to the section D and complete the statements.</a:t>
            </a:r>
          </a:p>
        </p:txBody>
      </p:sp>
    </p:spTree>
    <p:extLst>
      <p:ext uri="{BB962C8B-B14F-4D97-AF65-F5344CB8AC3E}">
        <p14:creationId xmlns:p14="http://schemas.microsoft.com/office/powerpoint/2010/main" val="345875133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26535" y="1515070"/>
            <a:ext cx="3493265" cy="923330"/>
          </a:xfrm>
          <a:prstGeom prst="rect">
            <a:avLst/>
          </a:prstGeom>
          <a:noFill/>
        </p:spPr>
        <p:txBody>
          <a:bodyPr wrap="none" lIns="91440" tIns="45720" rIns="91440" bIns="45720">
            <a:spAutoFit/>
          </a:bodyPr>
          <a:lstStyle/>
          <a:p>
            <a:pPr algn="ctr"/>
            <a:r>
              <a:rPr lang="en-US" sz="5400" b="1" cap="none" spc="0" dirty="0" smtClean="0">
                <a:ln w="1905"/>
                <a:solidFill>
                  <a:srgbClr val="00B05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Homework</a:t>
            </a:r>
            <a:endParaRPr lang="en-US" sz="5400" b="1" cap="none" spc="0" dirty="0">
              <a:ln w="1905"/>
              <a:solidFill>
                <a:srgbClr val="00B05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sp>
        <p:nvSpPr>
          <p:cNvPr id="4" name="TextBox 3"/>
          <p:cNvSpPr txBox="1"/>
          <p:nvPr/>
        </p:nvSpPr>
        <p:spPr>
          <a:xfrm>
            <a:off x="685800" y="2773740"/>
            <a:ext cx="7772400" cy="1077218"/>
          </a:xfrm>
          <a:prstGeom prst="rect">
            <a:avLst/>
          </a:prstGeom>
          <a:solidFill>
            <a:schemeClr val="bg2"/>
          </a:solidFill>
          <a:ln>
            <a:solidFill>
              <a:schemeClr val="tx1"/>
            </a:solidFill>
          </a:ln>
        </p:spPr>
        <p:txBody>
          <a:bodyPr wrap="square" rtlCol="0">
            <a:spAutoFit/>
          </a:bodyPr>
          <a:lstStyle/>
          <a:p>
            <a:pPr algn="just"/>
            <a:r>
              <a:rPr lang="en-US" sz="3200" b="1" dirty="0" smtClean="0">
                <a:latin typeface="Times New Roman" panose="02020603050405020304" pitchFamily="18" charset="0"/>
                <a:cs typeface="Times New Roman" panose="02020603050405020304" pitchFamily="18" charset="0"/>
              </a:rPr>
              <a:t>Write a paragraph about a freedom fighter of your locality.</a:t>
            </a:r>
          </a:p>
        </p:txBody>
      </p:sp>
    </p:spTree>
    <p:extLst>
      <p:ext uri="{BB962C8B-B14F-4D97-AF65-F5344CB8AC3E}">
        <p14:creationId xmlns:p14="http://schemas.microsoft.com/office/powerpoint/2010/main" val="355963904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800" y="2819400"/>
            <a:ext cx="7924800" cy="3046988"/>
          </a:xfrm>
          <a:prstGeom prst="rect">
            <a:avLst/>
          </a:prstGeom>
          <a:noFill/>
          <a:ln>
            <a:solidFill>
              <a:schemeClr val="tx1"/>
            </a:solidFill>
          </a:ln>
        </p:spPr>
        <p:txBody>
          <a:bodyPr wrap="square" rtlCol="0">
            <a:spAutoFit/>
          </a:bodyPr>
          <a:lstStyle/>
          <a:p>
            <a:pPr algn="just"/>
            <a:r>
              <a:rPr lang="en-US" sz="2400" dirty="0" smtClean="0">
                <a:latin typeface="Times New Roman" panose="02020603050405020304" pitchFamily="18" charset="0"/>
                <a:cs typeface="Times New Roman" panose="02020603050405020304" pitchFamily="18" charset="0"/>
              </a:rPr>
              <a:t>          </a:t>
            </a:r>
          </a:p>
          <a:p>
            <a:pPr algn="just"/>
            <a:r>
              <a:rPr lang="en-US" sz="2400" dirty="0" smtClean="0">
                <a:latin typeface="Times New Roman" panose="02020603050405020304" pitchFamily="18" charset="0"/>
                <a:cs typeface="Times New Roman" panose="02020603050405020304" pitchFamily="18" charset="0"/>
              </a:rPr>
              <a:t>And the editors panel:</a:t>
            </a:r>
            <a:r>
              <a:rPr lang="en-US" sz="2400" b="1" dirty="0" smtClean="0">
                <a:latin typeface="Times New Roman" panose="02020603050405020304" pitchFamily="18" charset="0"/>
                <a:cs typeface="Times New Roman" panose="02020603050405020304" pitchFamily="18" charset="0"/>
              </a:rPr>
              <a:t> Ranjit </a:t>
            </a:r>
            <a:r>
              <a:rPr lang="en-US" sz="2400" b="1" dirty="0">
                <a:latin typeface="Times New Roman" panose="02020603050405020304" pitchFamily="18" charset="0"/>
                <a:cs typeface="Times New Roman" panose="02020603050405020304" pitchFamily="18" charset="0"/>
              </a:rPr>
              <a:t>Poddar, </a:t>
            </a:r>
            <a:r>
              <a:rPr lang="en-US" sz="2400" b="1" dirty="0" smtClean="0">
                <a:latin typeface="Times New Roman" panose="02020603050405020304" pitchFamily="18" charset="0"/>
                <a:cs typeface="Times New Roman" panose="02020603050405020304" pitchFamily="18" charset="0"/>
              </a:rPr>
              <a:t>Associate Professor (English) TTC</a:t>
            </a:r>
            <a:r>
              <a:rPr lang="en-US" sz="2400" b="1" dirty="0">
                <a:latin typeface="Times New Roman" panose="02020603050405020304" pitchFamily="18" charset="0"/>
                <a:cs typeface="Times New Roman" panose="02020603050405020304" pitchFamily="18" charset="0"/>
              </a:rPr>
              <a:t>, Dhaka, </a:t>
            </a:r>
            <a:r>
              <a:rPr lang="en-US" sz="2400" b="1" dirty="0" smtClean="0">
                <a:latin typeface="Times New Roman" panose="02020603050405020304" pitchFamily="18" charset="0"/>
                <a:cs typeface="Times New Roman" panose="02020603050405020304" pitchFamily="18" charset="0"/>
              </a:rPr>
              <a:t>Md. Jahangir Hasan (English), Assistant Professor TTC, Rangpur and Urmila Khaled Assistant </a:t>
            </a:r>
            <a:r>
              <a:rPr lang="en-US" sz="2400" b="1" dirty="0">
                <a:latin typeface="Times New Roman" panose="02020603050405020304" pitchFamily="18" charset="0"/>
                <a:cs typeface="Times New Roman" panose="02020603050405020304" pitchFamily="18" charset="0"/>
              </a:rPr>
              <a:t>Professor (English) TTC, </a:t>
            </a:r>
            <a:r>
              <a:rPr lang="en-US" sz="2400" b="1" dirty="0" smtClean="0">
                <a:latin typeface="Times New Roman" panose="02020603050405020304" pitchFamily="18" charset="0"/>
                <a:cs typeface="Times New Roman" panose="02020603050405020304" pitchFamily="18" charset="0"/>
              </a:rPr>
              <a:t>Dhaka.</a:t>
            </a:r>
            <a:r>
              <a:rPr lang="en-US" sz="2400" dirty="0">
                <a:latin typeface="Times New Roman" panose="02020603050405020304" pitchFamily="18" charset="0"/>
                <a:cs typeface="Times New Roman" panose="02020603050405020304" pitchFamily="18" charset="0"/>
              </a:rPr>
              <a:t> </a:t>
            </a:r>
            <a:endParaRPr lang="en-US" sz="2400" dirty="0" smtClean="0">
              <a:latin typeface="Times New Roman" panose="02020603050405020304" pitchFamily="18" charset="0"/>
              <a:cs typeface="Times New Roman" panose="02020603050405020304" pitchFamily="18" charset="0"/>
            </a:endParaRPr>
          </a:p>
          <a:p>
            <a:pPr algn="just"/>
            <a:r>
              <a:rPr lang="en-US" sz="2400" dirty="0" smtClean="0">
                <a:latin typeface="Times New Roman" panose="02020603050405020304" pitchFamily="18" charset="0"/>
                <a:cs typeface="Times New Roman" panose="02020603050405020304" pitchFamily="18" charset="0"/>
              </a:rPr>
              <a:t>Their </a:t>
            </a:r>
            <a:r>
              <a:rPr lang="en-US" sz="2400" dirty="0">
                <a:latin typeface="Times New Roman" panose="02020603050405020304" pitchFamily="18" charset="0"/>
                <a:cs typeface="Times New Roman" panose="02020603050405020304" pitchFamily="18" charset="0"/>
              </a:rPr>
              <a:t>direction, valuable suggestions and intensive supervision have enriched the model contents.</a:t>
            </a:r>
          </a:p>
          <a:p>
            <a:pPr algn="just"/>
            <a:endParaRPr lang="en-US" sz="24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1653988" y="726141"/>
            <a:ext cx="5661212" cy="769441"/>
          </a:xfrm>
          <a:prstGeom prst="rect">
            <a:avLst/>
          </a:prstGeom>
          <a:noFill/>
        </p:spPr>
        <p:txBody>
          <a:bodyPr wrap="square" rtlCol="0">
            <a:spAutoFit/>
          </a:bodyPr>
          <a:lstStyle/>
          <a:p>
            <a:pPr algn="ctr"/>
            <a:r>
              <a:rPr lang="en-US" sz="4400" b="1" dirty="0" smtClean="0">
                <a:latin typeface="Times New Roman" panose="02020603050405020304" pitchFamily="18" charset="0"/>
                <a:cs typeface="Times New Roman" panose="02020603050405020304" pitchFamily="18" charset="0"/>
              </a:rPr>
              <a:t>Acknowledgement </a:t>
            </a:r>
            <a:endParaRPr lang="en-US" sz="4400" b="1" dirty="0">
              <a:latin typeface="Times New Roman" panose="02020603050405020304" pitchFamily="18" charset="0"/>
              <a:cs typeface="Times New Roman" panose="02020603050405020304" pitchFamily="18" charset="0"/>
            </a:endParaRPr>
          </a:p>
        </p:txBody>
      </p:sp>
      <p:sp>
        <p:nvSpPr>
          <p:cNvPr id="2" name="TextBox 1"/>
          <p:cNvSpPr txBox="1"/>
          <p:nvPr/>
        </p:nvSpPr>
        <p:spPr>
          <a:xfrm>
            <a:off x="685800" y="1915180"/>
            <a:ext cx="7924800" cy="523220"/>
          </a:xfrm>
          <a:prstGeom prst="rect">
            <a:avLst/>
          </a:prstGeom>
          <a:noFill/>
          <a:ln>
            <a:solidFill>
              <a:schemeClr val="tx1"/>
            </a:solidFill>
          </a:ln>
        </p:spPr>
        <p:txBody>
          <a:bodyPr wrap="square" rtlCol="0">
            <a:spAutoFit/>
          </a:bodyPr>
          <a:lstStyle/>
          <a:p>
            <a:pPr algn="ctr"/>
            <a:r>
              <a:rPr lang="en-US" sz="2800" b="1" dirty="0" smtClean="0">
                <a:latin typeface="Times New Roman" panose="02020603050405020304" pitchFamily="18" charset="0"/>
                <a:cs typeface="Times New Roman" panose="02020603050405020304" pitchFamily="18" charset="0"/>
              </a:rPr>
              <a:t>MoE, DSHE, NCTB &amp; A2I respective of officials</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39349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1591270"/>
            <a:ext cx="6858000" cy="923330"/>
          </a:xfrm>
          <a:prstGeom prst="rect">
            <a:avLst/>
          </a:prstGeom>
          <a:no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txBody>
          <a:bodyPr wrap="square" lIns="91440" tIns="45720" rIns="91440" bIns="45720">
            <a:spAutoFit/>
          </a:bodyPr>
          <a:lstStyle/>
          <a:p>
            <a:pPr algn="ctr"/>
            <a:r>
              <a:rPr lang="en-US"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Thank You All</a:t>
            </a:r>
            <a:endParaRPr lang="en-U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3950" y="2571750"/>
            <a:ext cx="3143250" cy="3524250"/>
          </a:xfrm>
          <a:prstGeom prst="ellipse">
            <a:avLst/>
          </a:prstGeom>
          <a:ln>
            <a:solidFill>
              <a:srgbClr val="C00000"/>
            </a:solidFill>
          </a:ln>
        </p:spPr>
      </p:pic>
    </p:spTree>
    <p:extLst>
      <p:ext uri="{BB962C8B-B14F-4D97-AF65-F5344CB8AC3E}">
        <p14:creationId xmlns:p14="http://schemas.microsoft.com/office/powerpoint/2010/main" val="260063070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1426799"/>
            <a:ext cx="2265269" cy="1119043"/>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1200" y="1377026"/>
            <a:ext cx="2104824" cy="1399708"/>
          </a:xfrm>
          <a:prstGeom prst="rect">
            <a:avLst/>
          </a:prstGeom>
          <a:ln>
            <a:solidFill>
              <a:schemeClr val="bg1"/>
            </a:solidFill>
          </a:ln>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86024" y="1366388"/>
            <a:ext cx="2842351" cy="1410346"/>
          </a:xfrm>
          <a:prstGeom prst="rect">
            <a:avLst/>
          </a:prstGeom>
          <a:ln>
            <a:solidFill>
              <a:schemeClr val="bg1"/>
            </a:solidFill>
          </a:ln>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20774" y="1350584"/>
            <a:ext cx="2323226" cy="1468816"/>
          </a:xfrm>
          <a:prstGeom prst="rect">
            <a:avLst/>
          </a:prstGeom>
          <a:ln>
            <a:solidFill>
              <a:schemeClr val="bg1"/>
            </a:solidFill>
          </a:ln>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572" y="2781216"/>
            <a:ext cx="2529172" cy="1680213"/>
          </a:xfrm>
          <a:prstGeom prst="rect">
            <a:avLst/>
          </a:prstGeom>
          <a:ln>
            <a:solidFill>
              <a:schemeClr val="bg1"/>
            </a:solidFill>
          </a:ln>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4440407"/>
            <a:ext cx="2486579" cy="1642080"/>
          </a:xfrm>
          <a:prstGeom prst="rect">
            <a:avLst/>
          </a:prstGeom>
          <a:ln>
            <a:solidFill>
              <a:schemeClr val="bg1"/>
            </a:solidFill>
          </a:ln>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43029" y="2772477"/>
            <a:ext cx="2700972" cy="1799523"/>
          </a:xfrm>
          <a:prstGeom prst="rect">
            <a:avLst/>
          </a:prstGeom>
          <a:ln>
            <a:solidFill>
              <a:schemeClr val="bg1"/>
            </a:solidFill>
          </a:ln>
        </p:spPr>
      </p:pic>
      <p:pic>
        <p:nvPicPr>
          <p:cNvPr id="8" name="Picture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62660" y="4572000"/>
            <a:ext cx="2681340" cy="1510487"/>
          </a:xfrm>
          <a:prstGeom prst="rect">
            <a:avLst/>
          </a:prstGeom>
          <a:ln>
            <a:solidFill>
              <a:schemeClr val="bg1"/>
            </a:solidFill>
          </a:ln>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86579" y="2764652"/>
            <a:ext cx="4441795" cy="3331348"/>
          </a:xfrm>
          <a:prstGeom prst="rect">
            <a:avLst/>
          </a:prstGeom>
          <a:ln>
            <a:solidFill>
              <a:schemeClr val="bg1"/>
            </a:solidFill>
          </a:ln>
        </p:spPr>
      </p:pic>
      <p:grpSp>
        <p:nvGrpSpPr>
          <p:cNvPr id="19" name="Group 18"/>
          <p:cNvGrpSpPr/>
          <p:nvPr/>
        </p:nvGrpSpPr>
        <p:grpSpPr>
          <a:xfrm>
            <a:off x="2597269" y="152400"/>
            <a:ext cx="3460202" cy="1109246"/>
            <a:chOff x="2140069" y="-76200"/>
            <a:chExt cx="3460202" cy="1109246"/>
          </a:xfrm>
        </p:grpSpPr>
        <p:sp>
          <p:nvSpPr>
            <p:cNvPr id="21" name="Rectangle 20"/>
            <p:cNvSpPr/>
            <p:nvPr/>
          </p:nvSpPr>
          <p:spPr>
            <a:xfrm>
              <a:off x="2813183" y="-76200"/>
              <a:ext cx="598241" cy="1107996"/>
            </a:xfrm>
            <a:prstGeom prst="rect">
              <a:avLst/>
            </a:prstGeom>
            <a:noFill/>
          </p:spPr>
          <p:txBody>
            <a:bodyPr wrap="none" lIns="91440" tIns="45720" rIns="91440" bIns="45720">
              <a:spAutoFit/>
            </a:bodyPr>
            <a:lstStyle/>
            <a:p>
              <a:pPr algn="ctr"/>
              <a:r>
                <a:rPr lang="en-US" sz="6600" b="1" dirty="0">
                  <a:ln w="1905"/>
                  <a:solidFill>
                    <a:srgbClr val="FFFF00"/>
                  </a:solidFill>
                  <a:effectLst>
                    <a:innerShdw blurRad="69850" dist="43180" dir="5400000">
                      <a:srgbClr val="000000">
                        <a:alpha val="65000"/>
                      </a:srgbClr>
                    </a:innerShdw>
                  </a:effectLst>
                  <a:cs typeface="Times New Roman" panose="02020603050405020304" pitchFamily="18" charset="0"/>
                </a:rPr>
                <a:t>E</a:t>
              </a:r>
              <a:endParaRPr lang="en-US" sz="6600" b="1" cap="none" spc="0" dirty="0">
                <a:ln w="1905"/>
                <a:solidFill>
                  <a:srgbClr val="FFFF00"/>
                </a:solidFill>
                <a:effectLst>
                  <a:innerShdw blurRad="69850" dist="43180" dir="5400000">
                    <a:srgbClr val="000000">
                      <a:alpha val="65000"/>
                    </a:srgbClr>
                  </a:innerShdw>
                </a:effectLst>
                <a:cs typeface="Times New Roman" panose="02020603050405020304" pitchFamily="18" charset="0"/>
              </a:endParaRPr>
            </a:p>
          </p:txBody>
        </p:sp>
        <p:sp>
          <p:nvSpPr>
            <p:cNvPr id="22" name="Rectangle 21"/>
            <p:cNvSpPr/>
            <p:nvPr/>
          </p:nvSpPr>
          <p:spPr>
            <a:xfrm>
              <a:off x="3168340" y="-74950"/>
              <a:ext cx="542136" cy="1107996"/>
            </a:xfrm>
            <a:prstGeom prst="rect">
              <a:avLst/>
            </a:prstGeom>
            <a:noFill/>
          </p:spPr>
          <p:txBody>
            <a:bodyPr wrap="none" lIns="91440" tIns="45720" rIns="91440" bIns="45720">
              <a:spAutoFit/>
            </a:bodyPr>
            <a:lstStyle/>
            <a:p>
              <a:pPr algn="ctr"/>
              <a:r>
                <a:rPr lang="en-US" sz="6600" b="1" dirty="0">
                  <a:ln w="1905"/>
                  <a:solidFill>
                    <a:srgbClr val="FFFF00"/>
                  </a:solidFill>
                  <a:effectLst>
                    <a:innerShdw blurRad="69850" dist="43180" dir="5400000">
                      <a:srgbClr val="000000">
                        <a:alpha val="65000"/>
                      </a:srgbClr>
                    </a:innerShdw>
                  </a:effectLst>
                  <a:cs typeface="Times New Roman" panose="02020603050405020304" pitchFamily="18" charset="0"/>
                </a:rPr>
                <a:t>L</a:t>
              </a:r>
              <a:endParaRPr lang="en-US" sz="6600" b="1" cap="none" spc="0" dirty="0">
                <a:ln w="1905"/>
                <a:solidFill>
                  <a:srgbClr val="FFFF00"/>
                </a:solidFill>
                <a:effectLst>
                  <a:innerShdw blurRad="69850" dist="43180" dir="5400000">
                    <a:srgbClr val="000000">
                      <a:alpha val="65000"/>
                    </a:srgbClr>
                  </a:innerShdw>
                </a:effectLst>
                <a:cs typeface="Times New Roman" panose="02020603050405020304" pitchFamily="18" charset="0"/>
              </a:endParaRPr>
            </a:p>
          </p:txBody>
        </p:sp>
        <p:sp>
          <p:nvSpPr>
            <p:cNvPr id="23" name="Rectangle 22"/>
            <p:cNvSpPr/>
            <p:nvPr/>
          </p:nvSpPr>
          <p:spPr>
            <a:xfrm>
              <a:off x="2140069" y="-76200"/>
              <a:ext cx="952505" cy="1107996"/>
            </a:xfrm>
            <a:prstGeom prst="rect">
              <a:avLst/>
            </a:prstGeom>
            <a:noFill/>
          </p:spPr>
          <p:txBody>
            <a:bodyPr wrap="none" lIns="91440" tIns="45720" rIns="91440" bIns="45720">
              <a:spAutoFit/>
            </a:bodyPr>
            <a:lstStyle/>
            <a:p>
              <a:pPr algn="ctr"/>
              <a:r>
                <a:rPr lang="en-US" sz="6600" b="1" cap="none" spc="0" dirty="0" smtClean="0">
                  <a:ln w="1905"/>
                  <a:solidFill>
                    <a:srgbClr val="FFFF00"/>
                  </a:solidFill>
                  <a:effectLst>
                    <a:innerShdw blurRad="69850" dist="43180" dir="5400000">
                      <a:srgbClr val="000000">
                        <a:alpha val="65000"/>
                      </a:srgbClr>
                    </a:innerShdw>
                  </a:effectLst>
                  <a:cs typeface="Times New Roman" panose="02020603050405020304" pitchFamily="18" charset="0"/>
                </a:rPr>
                <a:t>W</a:t>
              </a:r>
              <a:endParaRPr lang="en-US" sz="6600" b="1" cap="none" spc="0" dirty="0">
                <a:ln w="1905"/>
                <a:solidFill>
                  <a:srgbClr val="FFFF00"/>
                </a:solidFill>
                <a:effectLst>
                  <a:innerShdw blurRad="69850" dist="43180" dir="5400000">
                    <a:srgbClr val="000000">
                      <a:alpha val="65000"/>
                    </a:srgbClr>
                  </a:innerShdw>
                </a:effectLst>
                <a:cs typeface="Times New Roman" panose="02020603050405020304" pitchFamily="18" charset="0"/>
              </a:endParaRPr>
            </a:p>
          </p:txBody>
        </p:sp>
        <p:sp>
          <p:nvSpPr>
            <p:cNvPr id="24" name="Rectangle 23"/>
            <p:cNvSpPr/>
            <p:nvPr/>
          </p:nvSpPr>
          <p:spPr>
            <a:xfrm>
              <a:off x="4324475" y="-76200"/>
              <a:ext cx="923651" cy="1107996"/>
            </a:xfrm>
            <a:prstGeom prst="rect">
              <a:avLst/>
            </a:prstGeom>
            <a:noFill/>
          </p:spPr>
          <p:txBody>
            <a:bodyPr wrap="none" lIns="91440" tIns="45720" rIns="91440" bIns="45720">
              <a:spAutoFit/>
            </a:bodyPr>
            <a:lstStyle/>
            <a:p>
              <a:pPr algn="ctr"/>
              <a:r>
                <a:rPr lang="en-US" sz="6600" b="1" dirty="0">
                  <a:ln w="1905"/>
                  <a:solidFill>
                    <a:srgbClr val="FFFF00"/>
                  </a:solidFill>
                  <a:effectLst>
                    <a:innerShdw blurRad="69850" dist="43180" dir="5400000">
                      <a:srgbClr val="000000">
                        <a:alpha val="65000"/>
                      </a:srgbClr>
                    </a:innerShdw>
                  </a:effectLst>
                  <a:cs typeface="Times New Roman" panose="02020603050405020304" pitchFamily="18" charset="0"/>
                </a:rPr>
                <a:t>M</a:t>
              </a:r>
              <a:endParaRPr lang="en-US" sz="6600" b="1" cap="none" spc="0" dirty="0">
                <a:ln w="1905"/>
                <a:solidFill>
                  <a:srgbClr val="FFFF00"/>
                </a:solidFill>
                <a:effectLst>
                  <a:innerShdw blurRad="69850" dist="43180" dir="5400000">
                    <a:srgbClr val="000000">
                      <a:alpha val="65000"/>
                    </a:srgbClr>
                  </a:innerShdw>
                </a:effectLst>
                <a:cs typeface="Times New Roman" panose="02020603050405020304" pitchFamily="18" charset="0"/>
              </a:endParaRPr>
            </a:p>
          </p:txBody>
        </p:sp>
        <p:sp>
          <p:nvSpPr>
            <p:cNvPr id="25" name="Rectangle 24"/>
            <p:cNvSpPr/>
            <p:nvPr/>
          </p:nvSpPr>
          <p:spPr>
            <a:xfrm>
              <a:off x="3834103" y="-74950"/>
              <a:ext cx="756938" cy="1107996"/>
            </a:xfrm>
            <a:prstGeom prst="rect">
              <a:avLst/>
            </a:prstGeom>
            <a:noFill/>
          </p:spPr>
          <p:txBody>
            <a:bodyPr wrap="none" lIns="91440" tIns="45720" rIns="91440" bIns="45720">
              <a:spAutoFit/>
            </a:bodyPr>
            <a:lstStyle/>
            <a:p>
              <a:pPr algn="ctr"/>
              <a:r>
                <a:rPr lang="en-US" sz="6600" b="1" dirty="0">
                  <a:ln w="1905"/>
                  <a:solidFill>
                    <a:srgbClr val="FFFF00"/>
                  </a:solidFill>
                  <a:effectLst>
                    <a:innerShdw blurRad="69850" dist="43180" dir="5400000">
                      <a:srgbClr val="000000">
                        <a:alpha val="65000"/>
                      </a:srgbClr>
                    </a:innerShdw>
                  </a:effectLst>
                  <a:cs typeface="Times New Roman" panose="02020603050405020304" pitchFamily="18" charset="0"/>
                </a:rPr>
                <a:t>O</a:t>
              </a:r>
              <a:endParaRPr lang="en-US" sz="6600" b="1" cap="none" spc="0" dirty="0">
                <a:ln w="1905"/>
                <a:solidFill>
                  <a:srgbClr val="FFFF00"/>
                </a:solidFill>
                <a:effectLst>
                  <a:innerShdw blurRad="69850" dist="43180" dir="5400000">
                    <a:srgbClr val="000000">
                      <a:alpha val="65000"/>
                    </a:srgbClr>
                  </a:innerShdw>
                </a:effectLst>
                <a:cs typeface="Times New Roman" panose="02020603050405020304" pitchFamily="18" charset="0"/>
              </a:endParaRPr>
            </a:p>
          </p:txBody>
        </p:sp>
        <p:sp>
          <p:nvSpPr>
            <p:cNvPr id="26" name="Rectangle 25"/>
            <p:cNvSpPr/>
            <p:nvPr/>
          </p:nvSpPr>
          <p:spPr>
            <a:xfrm>
              <a:off x="3446772" y="-74950"/>
              <a:ext cx="631904" cy="1107996"/>
            </a:xfrm>
            <a:prstGeom prst="rect">
              <a:avLst/>
            </a:prstGeom>
            <a:noFill/>
          </p:spPr>
          <p:txBody>
            <a:bodyPr wrap="none" lIns="91440" tIns="45720" rIns="91440" bIns="45720">
              <a:spAutoFit/>
            </a:bodyPr>
            <a:lstStyle/>
            <a:p>
              <a:pPr algn="ctr"/>
              <a:r>
                <a:rPr lang="en-US" sz="6600" b="1" dirty="0">
                  <a:ln w="1905"/>
                  <a:solidFill>
                    <a:srgbClr val="FFFF00"/>
                  </a:solidFill>
                  <a:effectLst>
                    <a:innerShdw blurRad="69850" dist="43180" dir="5400000">
                      <a:srgbClr val="000000">
                        <a:alpha val="65000"/>
                      </a:srgbClr>
                    </a:innerShdw>
                  </a:effectLst>
                  <a:cs typeface="Times New Roman" panose="02020603050405020304" pitchFamily="18" charset="0"/>
                </a:rPr>
                <a:t>C</a:t>
              </a:r>
              <a:endParaRPr lang="en-US" sz="6600" b="1" cap="none" spc="0" dirty="0">
                <a:ln w="1905"/>
                <a:solidFill>
                  <a:srgbClr val="FFFF00"/>
                </a:solidFill>
                <a:effectLst>
                  <a:innerShdw blurRad="69850" dist="43180" dir="5400000">
                    <a:srgbClr val="000000">
                      <a:alpha val="65000"/>
                    </a:srgbClr>
                  </a:innerShdw>
                </a:effectLst>
                <a:cs typeface="Times New Roman" panose="02020603050405020304" pitchFamily="18" charset="0"/>
              </a:endParaRPr>
            </a:p>
          </p:txBody>
        </p:sp>
        <p:sp>
          <p:nvSpPr>
            <p:cNvPr id="27" name="Rectangle 26"/>
            <p:cNvSpPr/>
            <p:nvPr/>
          </p:nvSpPr>
          <p:spPr>
            <a:xfrm>
              <a:off x="5002030" y="-76200"/>
              <a:ext cx="598241" cy="1107996"/>
            </a:xfrm>
            <a:prstGeom prst="rect">
              <a:avLst/>
            </a:prstGeom>
            <a:noFill/>
          </p:spPr>
          <p:txBody>
            <a:bodyPr wrap="none" lIns="91440" tIns="45720" rIns="91440" bIns="45720">
              <a:spAutoFit/>
            </a:bodyPr>
            <a:lstStyle/>
            <a:p>
              <a:pPr algn="ctr"/>
              <a:r>
                <a:rPr lang="en-US" sz="6600" b="1" dirty="0">
                  <a:ln w="1905"/>
                  <a:solidFill>
                    <a:srgbClr val="FFFF00"/>
                  </a:solidFill>
                  <a:effectLst>
                    <a:innerShdw blurRad="69850" dist="43180" dir="5400000">
                      <a:srgbClr val="000000">
                        <a:alpha val="65000"/>
                      </a:srgbClr>
                    </a:innerShdw>
                  </a:effectLst>
                  <a:cs typeface="Times New Roman" panose="02020603050405020304" pitchFamily="18" charset="0"/>
                </a:rPr>
                <a:t>E</a:t>
              </a:r>
              <a:endParaRPr lang="en-US" sz="6600" b="1" cap="none" spc="0" dirty="0">
                <a:ln w="1905"/>
                <a:solidFill>
                  <a:srgbClr val="FFFF00"/>
                </a:solidFill>
                <a:effectLst>
                  <a:innerShdw blurRad="69850" dist="43180" dir="5400000">
                    <a:srgbClr val="000000">
                      <a:alpha val="65000"/>
                    </a:srgbClr>
                  </a:innerShdw>
                </a:effectLst>
                <a:cs typeface="Times New Roman" panose="02020603050405020304" pitchFamily="18" charset="0"/>
              </a:endParaRPr>
            </a:p>
          </p:txBody>
        </p:sp>
      </p:grpSp>
    </p:spTree>
    <p:extLst>
      <p:ext uri="{BB962C8B-B14F-4D97-AF65-F5344CB8AC3E}">
        <p14:creationId xmlns:p14="http://schemas.microsoft.com/office/powerpoint/2010/main" val="35494977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41028" y="5410200"/>
            <a:ext cx="1926772" cy="1447800"/>
          </a:xfrm>
          <a:prstGeom prst="ellipse">
            <a:avLst/>
          </a:prstGeom>
          <a:ln>
            <a:noFill/>
          </a:ln>
          <a:effectLst>
            <a:softEdge rad="112500"/>
          </a:effectLst>
        </p:spPr>
      </p:pic>
      <p:sp>
        <p:nvSpPr>
          <p:cNvPr id="16" name="Rectangle 15"/>
          <p:cNvSpPr/>
          <p:nvPr/>
        </p:nvSpPr>
        <p:spPr>
          <a:xfrm>
            <a:off x="228600" y="3408764"/>
            <a:ext cx="5093148" cy="2326472"/>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400" b="1" i="1" kern="0" dirty="0" smtClean="0">
                <a:solidFill>
                  <a:sysClr val="windowText" lastClr="000000"/>
                </a:solidFill>
                <a:latin typeface="Times New Roman" panose="02020603050405020304" pitchFamily="18" charset="0"/>
                <a:cs typeface="Times New Roman" panose="02020603050405020304" pitchFamily="18" charset="0"/>
              </a:rPr>
              <a:t>ROUFUN NAHAR</a:t>
            </a:r>
          </a:p>
          <a:p>
            <a:pPr lvl="0">
              <a:defRPr/>
            </a:pPr>
            <a:r>
              <a:rPr lang="en-US" sz="2400" b="1" i="1" kern="0" dirty="0" smtClean="0">
                <a:solidFill>
                  <a:sysClr val="windowText" lastClr="000000"/>
                </a:solidFill>
                <a:latin typeface="Times New Roman" panose="02020603050405020304" pitchFamily="18" charset="0"/>
                <a:cs typeface="Times New Roman" panose="02020603050405020304" pitchFamily="18" charset="0"/>
              </a:rPr>
              <a:t>ASSISTANT TEACHER ( ENGLISH)</a:t>
            </a:r>
          </a:p>
          <a:p>
            <a:pPr lvl="0">
              <a:defRPr/>
            </a:pPr>
            <a:r>
              <a:rPr lang="en-US" sz="2400" b="1" i="1" kern="0" dirty="0" smtClean="0">
                <a:solidFill>
                  <a:sysClr val="windowText" lastClr="000000"/>
                </a:solidFill>
                <a:latin typeface="Times New Roman" panose="02020603050405020304" pitchFamily="18" charset="0"/>
                <a:cs typeface="Times New Roman" panose="02020603050405020304" pitchFamily="18" charset="0"/>
              </a:rPr>
              <a:t>MAZIDA GOVT. HIGH SCHOOL,</a:t>
            </a:r>
          </a:p>
          <a:p>
            <a:pPr lvl="0">
              <a:defRPr/>
            </a:pPr>
            <a:r>
              <a:rPr lang="en-US" sz="2400" b="1" i="1" kern="0" dirty="0" smtClean="0">
                <a:solidFill>
                  <a:sysClr val="windowText" lastClr="000000"/>
                </a:solidFill>
                <a:latin typeface="Times New Roman" panose="02020603050405020304" pitchFamily="18" charset="0"/>
                <a:cs typeface="Times New Roman" panose="02020603050405020304" pitchFamily="18" charset="0"/>
              </a:rPr>
              <a:t>TONGI, GAZIPUR</a:t>
            </a:r>
            <a:endParaRPr lang="en-US" sz="2400" b="1" i="1" kern="0" dirty="0">
              <a:solidFill>
                <a:sysClr val="windowText" lastClr="000000"/>
              </a:solidFill>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1108877"/>
            <a:ext cx="1874083" cy="187408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9" name="TextBox 18"/>
          <p:cNvSpPr txBox="1"/>
          <p:nvPr/>
        </p:nvSpPr>
        <p:spPr>
          <a:xfrm>
            <a:off x="5638800" y="3920836"/>
            <a:ext cx="3227399" cy="1200329"/>
          </a:xfrm>
          <a:prstGeom prst="rect">
            <a:avLst/>
          </a:prstGeom>
          <a:solidFill>
            <a:schemeClr val="bg2"/>
          </a:solidFill>
          <a:ln>
            <a:solidFill>
              <a:schemeClr val="tx1"/>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1" u="none" strike="noStrike" kern="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CLASS:      </a:t>
            </a:r>
            <a:r>
              <a:rPr lang="en-US" sz="2400" b="1" i="1" kern="0" dirty="0" smtClean="0">
                <a:solidFill>
                  <a:srgbClr val="0070C0"/>
                </a:solidFill>
                <a:latin typeface="Times New Roman" panose="02020603050405020304" pitchFamily="18" charset="0"/>
                <a:cs typeface="Times New Roman" panose="02020603050405020304" pitchFamily="18" charset="0"/>
              </a:rPr>
              <a:t>NINE-TEN</a:t>
            </a:r>
            <a:endParaRPr kumimoji="0" lang="en-US" sz="2400" b="1" i="1" u="none" strike="noStrike" kern="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1" u="none" strike="noStrike" kern="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SUBJECT:   </a:t>
            </a:r>
            <a:r>
              <a:rPr kumimoji="0" lang="en-US" sz="2400" b="1" i="1" u="none" strike="noStrike" kern="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ENGLISH </a:t>
            </a:r>
            <a:r>
              <a:rPr lang="en-US" sz="2400" b="1" i="1" kern="0" dirty="0" smtClean="0">
                <a:solidFill>
                  <a:srgbClr val="0070C0"/>
                </a:solidFill>
                <a:latin typeface="Times New Roman" panose="02020603050405020304" pitchFamily="18" charset="0"/>
                <a:cs typeface="Times New Roman" panose="02020603050405020304" pitchFamily="18" charset="0"/>
              </a:rPr>
              <a:t>1</a:t>
            </a:r>
            <a:r>
              <a:rPr lang="en-US" sz="2400" b="1" i="1" kern="0" baseline="30000" dirty="0" smtClean="0">
                <a:solidFill>
                  <a:srgbClr val="0070C0"/>
                </a:solidFill>
                <a:latin typeface="Times New Roman" panose="02020603050405020304" pitchFamily="18" charset="0"/>
                <a:cs typeface="Times New Roman" panose="02020603050405020304" pitchFamily="18" charset="0"/>
              </a:rPr>
              <a:t>ST</a:t>
            </a:r>
            <a:r>
              <a:rPr lang="en-US" sz="2400" b="1" i="1" kern="0" dirty="0" smtClean="0">
                <a:solidFill>
                  <a:srgbClr val="0070C0"/>
                </a:solidFill>
                <a:latin typeface="Times New Roman" panose="02020603050405020304" pitchFamily="18" charset="0"/>
                <a:cs typeface="Times New Roman" panose="02020603050405020304" pitchFamily="18" charset="0"/>
              </a:rPr>
              <a:t> </a:t>
            </a:r>
            <a:r>
              <a:rPr kumimoji="0" lang="en-US" sz="2400" b="1" i="1" u="none" strike="noStrike" kern="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 PAPER</a:t>
            </a:r>
          </a:p>
        </p:txBody>
      </p:sp>
      <p:sp>
        <p:nvSpPr>
          <p:cNvPr id="20" name="Rectangle 19"/>
          <p:cNvSpPr/>
          <p:nvPr/>
        </p:nvSpPr>
        <p:spPr>
          <a:xfrm>
            <a:off x="2375699" y="304800"/>
            <a:ext cx="4876800" cy="769441"/>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400" b="1" kern="0" dirty="0" smtClean="0">
                <a:ln w="1905"/>
                <a:gradFill>
                  <a:gsLst>
                    <a:gs pos="0">
                      <a:srgbClr val="FEA022">
                        <a:shade val="20000"/>
                        <a:satMod val="200000"/>
                      </a:srgbClr>
                    </a:gs>
                    <a:gs pos="78000">
                      <a:srgbClr val="FEA022">
                        <a:tint val="90000"/>
                        <a:shade val="89000"/>
                        <a:satMod val="220000"/>
                      </a:srgbClr>
                    </a:gs>
                    <a:gs pos="100000">
                      <a:srgbClr val="FEA022">
                        <a:tint val="12000"/>
                        <a:satMod val="255000"/>
                      </a:srgb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INTRODUCTION</a:t>
            </a:r>
            <a:endParaRPr kumimoji="0" lang="en-US" sz="4400" b="1" i="0" u="none" strike="noStrike" kern="0" cap="none" spc="0" normalizeH="0" baseline="0" noProof="0" dirty="0">
              <a:ln w="1905"/>
              <a:gradFill>
                <a:gsLst>
                  <a:gs pos="0">
                    <a:srgbClr val="FEA022">
                      <a:shade val="20000"/>
                      <a:satMod val="200000"/>
                    </a:srgbClr>
                  </a:gs>
                  <a:gs pos="78000">
                    <a:srgbClr val="FEA022">
                      <a:tint val="90000"/>
                      <a:shade val="89000"/>
                      <a:satMod val="220000"/>
                    </a:srgbClr>
                  </a:gs>
                  <a:gs pos="100000">
                    <a:srgbClr val="FEA022">
                      <a:tint val="12000"/>
                      <a:satMod val="255000"/>
                    </a:srgbClr>
                  </a:gs>
                </a:gsLst>
                <a:lin ang="5400000"/>
              </a:gra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endParaRPr>
          </a:p>
        </p:txBody>
      </p:sp>
      <p:cxnSp>
        <p:nvCxnSpPr>
          <p:cNvPr id="4" name="Straight Connector 3"/>
          <p:cNvCxnSpPr/>
          <p:nvPr/>
        </p:nvCxnSpPr>
        <p:spPr>
          <a:xfrm>
            <a:off x="5486400" y="3200400"/>
            <a:ext cx="0" cy="25908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179241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10" presetClass="entr" presetSubtype="0"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41612" y="381000"/>
            <a:ext cx="6629400" cy="614809"/>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Times New Roman" panose="02020603050405020304" pitchFamily="18" charset="0"/>
                <a:cs typeface="Times New Roman" panose="02020603050405020304" pitchFamily="18" charset="0"/>
              </a:rPr>
              <a:t>Let’s see the </a:t>
            </a:r>
            <a:r>
              <a:rPr lang="en-US" sz="3200" b="1" dirty="0">
                <a:solidFill>
                  <a:schemeClr val="tx1"/>
                </a:solidFill>
                <a:latin typeface="Times New Roman" panose="02020603050405020304" pitchFamily="18" charset="0"/>
                <a:cs typeface="Times New Roman" panose="02020603050405020304" pitchFamily="18" charset="0"/>
              </a:rPr>
              <a:t>video </a:t>
            </a:r>
            <a:r>
              <a:rPr lang="en-US" sz="3200" b="1" dirty="0" smtClean="0">
                <a:solidFill>
                  <a:schemeClr val="tx1"/>
                </a:solidFill>
                <a:latin typeface="Times New Roman" panose="02020603050405020304" pitchFamily="18" charset="0"/>
                <a:cs typeface="Times New Roman" panose="02020603050405020304" pitchFamily="18" charset="0"/>
              </a:rPr>
              <a:t>and</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smtClean="0">
                <a:solidFill>
                  <a:schemeClr val="tx1"/>
                </a:solidFill>
                <a:latin typeface="Times New Roman" panose="02020603050405020304" pitchFamily="18" charset="0"/>
                <a:cs typeface="Times New Roman" panose="02020603050405020304" pitchFamily="18" charset="0"/>
              </a:rPr>
              <a:t>hear the song.</a:t>
            </a:r>
            <a:endParaRPr lang="en-US" sz="3200" b="1" dirty="0">
              <a:solidFill>
                <a:schemeClr val="tx1"/>
              </a:solidFill>
              <a:latin typeface="Times New Roman" panose="02020603050405020304" pitchFamily="18" charset="0"/>
              <a:cs typeface="Times New Roman" panose="02020603050405020304" pitchFamily="18" charset="0"/>
            </a:endParaRPr>
          </a:p>
        </p:txBody>
      </p:sp>
      <p:pic>
        <p:nvPicPr>
          <p:cNvPr id="2" name="SALAM SALAM HAJAR SALAM~SINGER  RASHEDUL HASAN KAYES~ MAIN SINGER  ABDUL JABBAR[3].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41612" y="1295400"/>
            <a:ext cx="6598024" cy="4948518"/>
          </a:xfrm>
          <a:prstGeom prst="rect">
            <a:avLst/>
          </a:prstGeom>
          <a:ln>
            <a:solidFill>
              <a:schemeClr val="tx1"/>
            </a:solidFill>
          </a:ln>
        </p:spPr>
      </p:pic>
    </p:spTree>
    <p:extLst>
      <p:ext uri="{BB962C8B-B14F-4D97-AF65-F5344CB8AC3E}">
        <p14:creationId xmlns:p14="http://schemas.microsoft.com/office/powerpoint/2010/main" val="325554012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0704" y="634425"/>
            <a:ext cx="8512294" cy="584775"/>
          </a:xfrm>
          <a:prstGeom prst="rect">
            <a:avLst/>
          </a:prstGeom>
          <a:solidFill>
            <a:schemeClr val="bg2"/>
          </a:solidFill>
          <a:ln>
            <a:solidFill>
              <a:schemeClr val="tx1"/>
            </a:solidFill>
          </a:ln>
        </p:spPr>
        <p:txBody>
          <a:bodyPr wrap="square" rtlCol="0">
            <a:spAutoFit/>
          </a:bodyPr>
          <a:lstStyle/>
          <a:p>
            <a:pPr algn="ctr"/>
            <a:r>
              <a:rPr lang="en-US" sz="3200" b="1" dirty="0" smtClean="0">
                <a:latin typeface="Times New Roman" panose="02020603050405020304" pitchFamily="18" charset="0"/>
                <a:cs typeface="Times New Roman" panose="02020603050405020304" pitchFamily="18" charset="0"/>
              </a:rPr>
              <a:t>What do you see in the pictures?</a:t>
            </a:r>
            <a:endParaRPr lang="en-US" sz="3200"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506" y="1905000"/>
            <a:ext cx="2550923" cy="191319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5430" y="1904999"/>
            <a:ext cx="3449890" cy="1931938"/>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t="15274"/>
          <a:stretch/>
        </p:blipFill>
        <p:spPr>
          <a:xfrm>
            <a:off x="324506" y="3818192"/>
            <a:ext cx="3180694" cy="2021169"/>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12076" y="1905000"/>
            <a:ext cx="2550924" cy="1962501"/>
          </a:xfrm>
          <a:prstGeom prst="rect">
            <a:avLst/>
          </a:prstGeom>
        </p:spPr>
      </p:pic>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t="24567" b="23471"/>
          <a:stretch/>
        </p:blipFill>
        <p:spPr>
          <a:xfrm>
            <a:off x="3505199" y="3836936"/>
            <a:ext cx="5257799" cy="1993065"/>
          </a:xfrm>
          <a:prstGeom prst="rect">
            <a:avLst/>
          </a:prstGeom>
        </p:spPr>
      </p:pic>
      <p:sp>
        <p:nvSpPr>
          <p:cNvPr id="10" name="Rectangle 9"/>
          <p:cNvSpPr/>
          <p:nvPr/>
        </p:nvSpPr>
        <p:spPr>
          <a:xfrm>
            <a:off x="228600" y="446782"/>
            <a:ext cx="8534398" cy="1229618"/>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tx1"/>
                </a:solidFill>
                <a:latin typeface="Times New Roman" panose="02020603050405020304" pitchFamily="18" charset="0"/>
                <a:cs typeface="Times New Roman" panose="02020603050405020304" pitchFamily="18" charset="0"/>
              </a:rPr>
              <a:t>From which film are the pictures taken? Who directed the film?</a:t>
            </a:r>
          </a:p>
        </p:txBody>
      </p:sp>
      <p:sp>
        <p:nvSpPr>
          <p:cNvPr id="3" name="Rectangle 2"/>
          <p:cNvSpPr/>
          <p:nvPr/>
        </p:nvSpPr>
        <p:spPr>
          <a:xfrm>
            <a:off x="324506" y="1905000"/>
            <a:ext cx="8438493" cy="392500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0703" y="1904999"/>
            <a:ext cx="5177988" cy="3962401"/>
          </a:xfrm>
          <a:prstGeom prst="rect">
            <a:avLst/>
          </a:prstGeom>
        </p:spPr>
      </p:pic>
      <p:sp>
        <p:nvSpPr>
          <p:cNvPr id="14" name="Rectangle 13"/>
          <p:cNvSpPr/>
          <p:nvPr/>
        </p:nvSpPr>
        <p:spPr>
          <a:xfrm>
            <a:off x="5428690" y="1904999"/>
            <a:ext cx="3334310" cy="3962401"/>
          </a:xfrm>
          <a:prstGeom prst="rect">
            <a:avLst/>
          </a:prstGeom>
          <a:solidFill>
            <a:schemeClr val="bg2"/>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tx1"/>
                </a:solidFill>
                <a:latin typeface="Times New Roman" panose="02020603050405020304" pitchFamily="18" charset="0"/>
                <a:cs typeface="Times New Roman" panose="02020603050405020304" pitchFamily="18" charset="0"/>
              </a:rPr>
              <a:t>T</a:t>
            </a:r>
            <a:r>
              <a:rPr lang="en-US" sz="3200" b="1" dirty="0" smtClean="0">
                <a:solidFill>
                  <a:schemeClr val="tx1"/>
                </a:solidFill>
                <a:latin typeface="Times New Roman" panose="02020603050405020304" pitchFamily="18" charset="0"/>
                <a:cs typeface="Times New Roman" panose="02020603050405020304" pitchFamily="18" charset="0"/>
              </a:rPr>
              <a:t>he pictures are taken from the film </a:t>
            </a:r>
            <a:r>
              <a:rPr lang="en-US" sz="3200" b="1" i="1" dirty="0" smtClean="0">
                <a:solidFill>
                  <a:srgbClr val="00B050"/>
                </a:solidFill>
                <a:latin typeface="Times New Roman" panose="02020603050405020304" pitchFamily="18" charset="0"/>
                <a:cs typeface="Times New Roman" panose="02020603050405020304" pitchFamily="18" charset="0"/>
              </a:rPr>
              <a:t>Jibon Theke Neya</a:t>
            </a:r>
            <a:r>
              <a:rPr lang="en-US" sz="3200" b="1" dirty="0" smtClean="0">
                <a:solidFill>
                  <a:schemeClr val="tx1"/>
                </a:solidFill>
                <a:latin typeface="Times New Roman" panose="02020603050405020304" pitchFamily="18" charset="0"/>
                <a:cs typeface="Times New Roman" panose="02020603050405020304" pitchFamily="18" charset="0"/>
              </a:rPr>
              <a:t>. Zahir Raihan directed the film.</a:t>
            </a:r>
            <a:endParaRPr lang="en-US" sz="32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6574629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10"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69212" y="1474857"/>
            <a:ext cx="3969356" cy="707886"/>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000" b="1" kern="0" dirty="0" smtClean="0">
                <a:ln w="1905"/>
                <a:effectLst>
                  <a:innerShdw blurRad="69850" dist="43180" dir="5400000">
                    <a:srgbClr val="000000">
                      <a:alpha val="65000"/>
                    </a:srgbClr>
                  </a:innerShdw>
                </a:effectLst>
              </a:rPr>
              <a:t>Today our topic is</a:t>
            </a:r>
            <a:endParaRPr kumimoji="0" lang="en-US" sz="4000" b="1" i="0" u="none" strike="noStrike" kern="0" cap="none" spc="0" normalizeH="0" baseline="0" noProof="0" dirty="0">
              <a:ln w="1905"/>
              <a:effectLst>
                <a:innerShdw blurRad="69850" dist="43180" dir="5400000">
                  <a:srgbClr val="000000">
                    <a:alpha val="65000"/>
                  </a:srgbClr>
                </a:innerShdw>
              </a:effectLst>
              <a:uLnTx/>
              <a:uFillTx/>
            </a:endParaRPr>
          </a:p>
        </p:txBody>
      </p:sp>
      <p:sp>
        <p:nvSpPr>
          <p:cNvPr id="5" name="Rectangle 4"/>
          <p:cNvSpPr/>
          <p:nvPr/>
        </p:nvSpPr>
        <p:spPr>
          <a:xfrm>
            <a:off x="1828800" y="2438400"/>
            <a:ext cx="5029200" cy="769441"/>
          </a:xfrm>
          <a:prstGeom prst="rect">
            <a:avLst/>
          </a:prstGeom>
          <a:solidFill>
            <a:schemeClr val="bg2"/>
          </a:solidFill>
          <a:ln>
            <a:solidFill>
              <a:schemeClr val="tx1"/>
            </a:solidFill>
          </a:ln>
        </p:spPr>
        <p:txBody>
          <a:bodyPr wrap="square" lIns="91440" tIns="45720" rIns="91440" bIns="45720">
            <a:spAutoFit/>
          </a:bodyPr>
          <a:lstStyle/>
          <a:p>
            <a:pPr algn="ctr"/>
            <a:r>
              <a:rPr lang="en-US" sz="4400" b="1" dirty="0" smtClean="0">
                <a:ln w="1905"/>
                <a:solidFill>
                  <a:srgbClr val="00B050"/>
                </a:solidFill>
                <a:effectLst>
                  <a:innerShdw blurRad="69850" dist="43180" dir="5400000">
                    <a:srgbClr val="000000">
                      <a:alpha val="65000"/>
                    </a:srgbClr>
                  </a:innerShdw>
                </a:effectLst>
              </a:rPr>
              <a:t>They had dreams 2</a:t>
            </a:r>
            <a:endParaRPr lang="en-US" sz="4400" b="1" cap="none" spc="0" dirty="0">
              <a:ln w="1905"/>
              <a:solidFill>
                <a:srgbClr val="00B050"/>
              </a:solidFill>
              <a:effectLst>
                <a:innerShdw blurRad="69850" dist="43180" dir="5400000">
                  <a:srgbClr val="000000">
                    <a:alpha val="65000"/>
                  </a:srgbClr>
                </a:innerShdw>
              </a:effectLst>
            </a:endParaRPr>
          </a:p>
        </p:txBody>
      </p:sp>
      <p:sp>
        <p:nvSpPr>
          <p:cNvPr id="6" name="Rectangle 5"/>
          <p:cNvSpPr/>
          <p:nvPr/>
        </p:nvSpPr>
        <p:spPr>
          <a:xfrm>
            <a:off x="2743200" y="3352800"/>
            <a:ext cx="3276599" cy="1323439"/>
          </a:xfrm>
          <a:prstGeom prst="rect">
            <a:avLst/>
          </a:prstGeom>
          <a:solidFill>
            <a:schemeClr val="bg2"/>
          </a:solidFill>
          <a:ln>
            <a:solidFill>
              <a:schemeClr val="tx1"/>
            </a:solidFill>
          </a:ln>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000" b="1" kern="0" noProof="0" dirty="0" smtClean="0">
                <a:ln w="1905"/>
                <a:effectLst>
                  <a:innerShdw blurRad="69850" dist="43180" dir="5400000">
                    <a:srgbClr val="000000">
                      <a:alpha val="65000"/>
                    </a:srgbClr>
                  </a:innerShdw>
                </a:effectLst>
              </a:rPr>
              <a:t>Unit- 10</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dirty="0" smtClean="0">
                <a:ln w="1905"/>
                <a:effectLst>
                  <a:innerShdw blurRad="69850" dist="43180" dir="5400000">
                    <a:srgbClr val="000000">
                      <a:alpha val="65000"/>
                    </a:srgbClr>
                  </a:innerShdw>
                </a:effectLst>
                <a:uLnTx/>
                <a:uFillTx/>
              </a:rPr>
              <a:t>Lesson- 4</a:t>
            </a:r>
            <a:endParaRPr kumimoji="0" lang="en-US" sz="4000" b="1" i="0" u="none" strike="noStrike" kern="0" cap="none" spc="0" normalizeH="0" baseline="0" noProof="0" dirty="0">
              <a:ln w="1905"/>
              <a:effectLst>
                <a:innerShdw blurRad="69850" dist="43180" dir="5400000">
                  <a:srgbClr val="000000">
                    <a:alpha val="65000"/>
                  </a:srgbClr>
                </a:innerShdw>
              </a:effectLst>
              <a:uLnTx/>
              <a:uFillTx/>
            </a:endParaRPr>
          </a:p>
        </p:txBody>
      </p:sp>
      <p:pic>
        <p:nvPicPr>
          <p:cNvPr id="7" name="Picture 6"/>
          <p:cNvPicPr>
            <a:picLocks noChangeAspect="1"/>
          </p:cNvPicPr>
          <p:nvPr/>
        </p:nvPicPr>
        <p:blipFill>
          <a:blip r:embed="rId3" cstate="print">
            <a:extLst>
              <a:ext uri="{BEBA8EAE-BF5A-486C-A8C5-ECC9F3942E4B}">
                <a14:imgProps xmlns:a14="http://schemas.microsoft.com/office/drawing/2010/main">
                  <a14:imgLayer r:embed="rId4">
                    <a14:imgEffect>
                      <a14:artisticGlowDiffused/>
                    </a14:imgEffect>
                  </a14:imgLayer>
                </a14:imgProps>
              </a:ext>
              <a:ext uri="{28A0092B-C50C-407E-A947-70E740481C1C}">
                <a14:useLocalDpi xmlns:a14="http://schemas.microsoft.com/office/drawing/2010/main" val="0"/>
              </a:ext>
            </a:extLst>
          </a:blip>
          <a:stretch>
            <a:fillRect/>
          </a:stretch>
        </p:blipFill>
        <p:spPr>
          <a:xfrm>
            <a:off x="7620000" y="5715000"/>
            <a:ext cx="1295400" cy="973379"/>
          </a:xfrm>
          <a:prstGeom prst="ellipse">
            <a:avLst/>
          </a:prstGeom>
          <a:ln>
            <a:noFill/>
          </a:ln>
          <a:effectLst>
            <a:softEdge rad="112500"/>
          </a:effectLst>
        </p:spPr>
      </p:pic>
      <p:pic>
        <p:nvPicPr>
          <p:cNvPr id="9" name="Picture 8"/>
          <p:cNvPicPr>
            <a:picLocks noChangeAspect="1"/>
          </p:cNvPicPr>
          <p:nvPr/>
        </p:nvPicPr>
        <p:blipFill>
          <a:blip r:embed="rId5" cstate="print">
            <a:extLst>
              <a:ext uri="{BEBA8EAE-BF5A-486C-A8C5-ECC9F3942E4B}">
                <a14:imgProps xmlns:a14="http://schemas.microsoft.com/office/drawing/2010/main">
                  <a14:imgLayer r:embed="rId6">
                    <a14:imgEffect>
                      <a14:artisticGlass/>
                    </a14:imgEffect>
                  </a14:imgLayer>
                </a14:imgProps>
              </a:ext>
              <a:ext uri="{28A0092B-C50C-407E-A947-70E740481C1C}">
                <a14:useLocalDpi xmlns:a14="http://schemas.microsoft.com/office/drawing/2010/main" val="0"/>
              </a:ext>
            </a:extLst>
          </a:blip>
          <a:stretch>
            <a:fillRect/>
          </a:stretch>
        </p:blipFill>
        <p:spPr>
          <a:xfrm>
            <a:off x="380999" y="5627419"/>
            <a:ext cx="950259" cy="1065442"/>
          </a:xfrm>
          <a:prstGeom prst="ellipse">
            <a:avLst/>
          </a:prstGeom>
          <a:ln>
            <a:noFill/>
          </a:ln>
          <a:effectLst>
            <a:softEdge rad="112500"/>
          </a:effectLst>
        </p:spPr>
      </p:pic>
    </p:spTree>
    <p:extLst>
      <p:ext uri="{BB962C8B-B14F-4D97-AF65-F5344CB8AC3E}">
        <p14:creationId xmlns:p14="http://schemas.microsoft.com/office/powerpoint/2010/main" val="28916444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987062" y="1161092"/>
            <a:ext cx="7380547" cy="707886"/>
          </a:xfrm>
          <a:prstGeom prst="rect">
            <a:avLst/>
          </a:prstGeom>
          <a:noFill/>
        </p:spPr>
        <p:txBody>
          <a:bodyPr wrap="none" lIns="91440" tIns="45720" rIns="91440" bIns="45720">
            <a:spAutoFit/>
          </a:bodyPr>
          <a:lstStyle/>
          <a:p>
            <a:pPr lvl="0" algn="ctr">
              <a:defRPr/>
            </a:pPr>
            <a:r>
              <a:rPr lang="en-US" sz="4000" b="1" kern="0" dirty="0">
                <a:ln w="1905"/>
                <a:gradFill>
                  <a:gsLst>
                    <a:gs pos="0">
                      <a:srgbClr val="FEA022">
                        <a:shade val="20000"/>
                        <a:satMod val="200000"/>
                      </a:srgbClr>
                    </a:gs>
                    <a:gs pos="78000">
                      <a:srgbClr val="FEA022">
                        <a:tint val="90000"/>
                        <a:shade val="89000"/>
                        <a:satMod val="220000"/>
                      </a:srgbClr>
                    </a:gs>
                    <a:gs pos="100000">
                      <a:srgbClr val="FEA022">
                        <a:tint val="12000"/>
                        <a:satMod val="255000"/>
                      </a:srgbClr>
                    </a:gs>
                  </a:gsLst>
                  <a:lin ang="5400000"/>
                </a:gradFill>
                <a:effectLst>
                  <a:innerShdw blurRad="69850" dist="43180" dir="5400000">
                    <a:srgbClr val="000000">
                      <a:alpha val="65000"/>
                    </a:srgbClr>
                  </a:innerShdw>
                </a:effectLst>
              </a:rPr>
              <a:t>Learning Outcomes Of The Lesson</a:t>
            </a:r>
          </a:p>
        </p:txBody>
      </p:sp>
      <p:sp>
        <p:nvSpPr>
          <p:cNvPr id="3" name="TextBox 2"/>
          <p:cNvSpPr txBox="1"/>
          <p:nvPr/>
        </p:nvSpPr>
        <p:spPr>
          <a:xfrm>
            <a:off x="448233" y="2209800"/>
            <a:ext cx="8458204" cy="2739211"/>
          </a:xfrm>
          <a:prstGeom prst="rect">
            <a:avLst/>
          </a:prstGeom>
          <a:noFill/>
          <a:ln>
            <a:solidFill>
              <a:schemeClr val="tx1"/>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smtClean="0">
                <a:ln>
                  <a:noFill/>
                </a:ln>
                <a:effectLst/>
                <a:uLnTx/>
                <a:uFillTx/>
              </a:rPr>
              <a:t>After this lesson the students will</a:t>
            </a:r>
            <a:r>
              <a:rPr kumimoji="0" lang="en-US" sz="3200" b="1" i="0" u="none" strike="noStrike" kern="0" cap="none" spc="0" normalizeH="0" noProof="0" dirty="0" smtClean="0">
                <a:ln>
                  <a:noFill/>
                </a:ln>
                <a:effectLst/>
                <a:uLnTx/>
                <a:uFillTx/>
              </a:rPr>
              <a:t> be able</a:t>
            </a:r>
            <a:r>
              <a:rPr lang="en-US" sz="3200" b="1" kern="0" dirty="0"/>
              <a:t> </a:t>
            </a:r>
            <a:r>
              <a:rPr lang="en-US" sz="3200" b="1" kern="0" dirty="0" smtClean="0"/>
              <a:t>to-</a:t>
            </a:r>
            <a:endParaRPr kumimoji="0" lang="en-US" sz="3200" b="1" i="0" u="none" strike="noStrike" kern="0" cap="none" spc="0" normalizeH="0" baseline="0" noProof="0" dirty="0">
              <a:ln>
                <a:noFill/>
              </a:ln>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1" u="none" strike="noStrike" kern="0" cap="none" spc="0" normalizeH="0" baseline="0" noProof="0" dirty="0" smtClean="0">
                <a:ln>
                  <a:noFill/>
                </a:ln>
                <a:effectLst/>
                <a:uLnTx/>
                <a:uFillTx/>
              </a:rPr>
              <a:t>        </a:t>
            </a:r>
            <a:r>
              <a:rPr lang="en-US" sz="2800" b="1" i="1" kern="0" dirty="0" smtClean="0"/>
              <a:t>1.</a:t>
            </a:r>
            <a:r>
              <a:rPr kumimoji="0" lang="en-US" sz="2800" b="1" i="1" u="none" strike="noStrike" kern="0" cap="none" spc="0" normalizeH="0" baseline="0" noProof="0" dirty="0" smtClean="0">
                <a:ln>
                  <a:noFill/>
                </a:ln>
                <a:effectLst/>
                <a:uLnTx/>
                <a:uFillTx/>
              </a:rPr>
              <a:t> talk about pictures.</a:t>
            </a:r>
          </a:p>
          <a:p>
            <a:pPr marL="0" marR="0" lvl="0" indent="0" defTabSz="914400" eaLnBrk="1" fontAlgn="auto" latinLnBrk="0" hangingPunct="1">
              <a:lnSpc>
                <a:spcPct val="100000"/>
              </a:lnSpc>
              <a:spcBef>
                <a:spcPts val="0"/>
              </a:spcBef>
              <a:spcAft>
                <a:spcPts val="0"/>
              </a:spcAft>
              <a:buClrTx/>
              <a:buSzTx/>
              <a:buFontTx/>
              <a:buNone/>
              <a:tabLst/>
              <a:defRPr/>
            </a:pPr>
            <a:r>
              <a:rPr lang="en-US" sz="2800" b="1" i="1" kern="0" dirty="0"/>
              <a:t> </a:t>
            </a:r>
            <a:r>
              <a:rPr lang="en-US" sz="2800" b="1" i="1" kern="0" dirty="0" smtClean="0"/>
              <a:t>       2. listen for specific information.</a:t>
            </a:r>
            <a:endParaRPr kumimoji="0" lang="en-US" sz="2800" b="1" i="1" u="none" strike="noStrike" kern="0" cap="none" spc="0" normalizeH="0" baseline="0" noProof="0" dirty="0" smtClean="0">
              <a:ln>
                <a:noFill/>
              </a:ln>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1" u="none" strike="noStrike" kern="0" cap="none" spc="0" normalizeH="0" baseline="0" noProof="0" dirty="0">
                <a:ln>
                  <a:noFill/>
                </a:ln>
                <a:effectLst/>
                <a:uLnTx/>
                <a:uFillTx/>
              </a:rPr>
              <a:t> </a:t>
            </a:r>
            <a:r>
              <a:rPr kumimoji="0" lang="en-US" sz="2800" b="1" i="1" u="none" strike="noStrike" kern="0" cap="none" spc="0" normalizeH="0" baseline="0" noProof="0" dirty="0" smtClean="0">
                <a:ln>
                  <a:noFill/>
                </a:ln>
                <a:effectLst/>
                <a:uLnTx/>
                <a:uFillTx/>
              </a:rPr>
              <a:t>       </a:t>
            </a:r>
            <a:r>
              <a:rPr lang="en-US" sz="2800" b="1" i="1" kern="0" noProof="0" dirty="0"/>
              <a:t>3</a:t>
            </a:r>
            <a:r>
              <a:rPr lang="en-US" sz="2800" b="1" i="1" kern="0" dirty="0" smtClean="0"/>
              <a:t>. read a text and find out information.</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1" u="none" strike="noStrike" kern="0" cap="none" spc="0" normalizeH="0" baseline="0" noProof="0" dirty="0">
                <a:ln>
                  <a:noFill/>
                </a:ln>
                <a:effectLst/>
                <a:uLnTx/>
                <a:uFillTx/>
              </a:rPr>
              <a:t> </a:t>
            </a:r>
            <a:r>
              <a:rPr kumimoji="0" lang="en-US" sz="2800" b="1" i="1" u="none" strike="noStrike" kern="0" cap="none" spc="0" normalizeH="0" baseline="0" noProof="0" dirty="0" smtClean="0">
                <a:ln>
                  <a:noFill/>
                </a:ln>
                <a:effectLst/>
                <a:uLnTx/>
                <a:uFillTx/>
              </a:rPr>
              <a:t>       4.</a:t>
            </a:r>
            <a:r>
              <a:rPr kumimoji="0" lang="en-US" sz="2800" b="1" i="1" u="none" strike="noStrike" kern="0" cap="none" spc="0" normalizeH="0" noProof="0" dirty="0" smtClean="0">
                <a:ln>
                  <a:noFill/>
                </a:ln>
                <a:effectLst/>
                <a:uLnTx/>
                <a:uFillTx/>
              </a:rPr>
              <a:t> </a:t>
            </a:r>
            <a:r>
              <a:rPr lang="en-US" sz="2800" b="1" i="1" kern="0" dirty="0" smtClean="0"/>
              <a:t>write about a person.</a:t>
            </a:r>
            <a:endParaRPr kumimoji="0" lang="en-US" sz="2800" b="1" i="1" u="none" strike="noStrike" kern="0" cap="none" spc="0" normalizeH="0" baseline="0" noProof="0" dirty="0" smtClean="0">
              <a:ln>
                <a:noFill/>
              </a:ln>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1" u="none" strike="noStrike" kern="0" cap="none" spc="0" normalizeH="0" baseline="0" noProof="0" dirty="0">
                <a:ln>
                  <a:noFill/>
                </a:ln>
                <a:effectLst/>
                <a:uLnTx/>
                <a:uFillTx/>
              </a:rPr>
              <a:t> </a:t>
            </a:r>
            <a:r>
              <a:rPr kumimoji="0" lang="en-US" sz="2800" b="1" i="1" u="none" strike="noStrike" kern="0" cap="none" spc="0" normalizeH="0" baseline="0" noProof="0" dirty="0" smtClean="0">
                <a:ln>
                  <a:noFill/>
                </a:ln>
                <a:effectLst/>
                <a:uLnTx/>
                <a:uFillTx/>
              </a:rPr>
              <a:t>       5.</a:t>
            </a:r>
            <a:r>
              <a:rPr kumimoji="0" lang="en-US" sz="2800" b="1" i="1" u="none" strike="noStrike" kern="0" cap="none" spc="0" normalizeH="0" noProof="0" dirty="0" smtClean="0">
                <a:ln>
                  <a:noFill/>
                </a:ln>
                <a:effectLst/>
                <a:uLnTx/>
                <a:uFillTx/>
              </a:rPr>
              <a:t> infer the word meaning from the text.</a:t>
            </a:r>
            <a:endParaRPr kumimoji="0" lang="en-US" sz="2800" b="1" i="1" u="none" strike="noStrike" kern="0" cap="none" spc="0" normalizeH="0" baseline="0" noProof="0" dirty="0">
              <a:ln>
                <a:noFill/>
              </a:ln>
              <a:effectLst/>
              <a:uLnTx/>
              <a:uFillTx/>
            </a:endParaRPr>
          </a:p>
        </p:txBody>
      </p:sp>
    </p:spTree>
    <p:extLst>
      <p:ext uri="{BB962C8B-B14F-4D97-AF65-F5344CB8AC3E}">
        <p14:creationId xmlns:p14="http://schemas.microsoft.com/office/powerpoint/2010/main" val="273520284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lt">
                                    <p:tmPct val="10000"/>
                                  </p:iterate>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90600" y="76200"/>
            <a:ext cx="7010400" cy="1200329"/>
          </a:xfrm>
          <a:prstGeom prst="rect">
            <a:avLst/>
          </a:prstGeom>
          <a:solidFill>
            <a:schemeClr val="bg2"/>
          </a:solidFill>
          <a:ln>
            <a:solidFill>
              <a:schemeClr val="tx1"/>
            </a:solidFill>
          </a:ln>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Let us see a video on Zahir Raihan’s speech about </a:t>
            </a:r>
            <a:r>
              <a:rPr lang="en-US" sz="2400" b="1" dirty="0">
                <a:latin typeface="Times New Roman" panose="02020603050405020304" pitchFamily="18" charset="0"/>
                <a:cs typeface="Times New Roman" panose="02020603050405020304" pitchFamily="18" charset="0"/>
              </a:rPr>
              <a:t>P</a:t>
            </a:r>
            <a:r>
              <a:rPr lang="en-US" sz="2400" b="1" dirty="0" smtClean="0">
                <a:latin typeface="Times New Roman" panose="02020603050405020304" pitchFamily="18" charset="0"/>
                <a:cs typeface="Times New Roman" panose="02020603050405020304" pitchFamily="18" charset="0"/>
              </a:rPr>
              <a:t>akistan’s brutality in 1971. Listen his speech carefully and say what surprised him.</a:t>
            </a:r>
            <a:endParaRPr lang="en-US" sz="2400" b="1" dirty="0">
              <a:latin typeface="Times New Roman" panose="02020603050405020304" pitchFamily="18" charset="0"/>
              <a:cs typeface="Times New Roman" panose="02020603050405020304" pitchFamily="18" charset="0"/>
            </a:endParaRPr>
          </a:p>
        </p:txBody>
      </p:sp>
      <p:pic>
        <p:nvPicPr>
          <p:cNvPr id="3" name="1971  Zahir Raihan Spoke About PAK Brutality .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95082" y="1447800"/>
            <a:ext cx="7005918" cy="5254439"/>
          </a:xfrm>
          <a:prstGeom prst="rect">
            <a:avLst/>
          </a:prstGeom>
        </p:spPr>
      </p:pic>
    </p:spTree>
    <p:extLst>
      <p:ext uri="{BB962C8B-B14F-4D97-AF65-F5344CB8AC3E}">
        <p14:creationId xmlns:p14="http://schemas.microsoft.com/office/powerpoint/2010/main" val="347508707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21346"/>
            <a:ext cx="2786340" cy="769441"/>
          </a:xfrm>
          <a:prstGeom prst="rect">
            <a:avLst/>
          </a:prstGeom>
          <a:noFill/>
          <a:ln>
            <a:noFill/>
          </a:ln>
        </p:spPr>
        <p:txBody>
          <a:bodyPr wrap="none" lIns="91440" tIns="45720" rIns="91440" bIns="45720">
            <a:spAutoFit/>
          </a:bodyPr>
          <a:lstStyle/>
          <a:p>
            <a:pPr algn="ctr"/>
            <a:r>
              <a:rPr lang="en-US" sz="4400" b="1" dirty="0" smtClean="0">
                <a:ln w="1905"/>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Legendary</a:t>
            </a:r>
            <a:endParaRPr lang="en-US" sz="4400" b="1" cap="none" spc="0" dirty="0">
              <a:ln w="1905"/>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sp>
        <p:nvSpPr>
          <p:cNvPr id="3" name="TextBox 2"/>
          <p:cNvSpPr txBox="1"/>
          <p:nvPr/>
        </p:nvSpPr>
        <p:spPr>
          <a:xfrm>
            <a:off x="2938741" y="5562600"/>
            <a:ext cx="5080187" cy="1077218"/>
          </a:xfrm>
          <a:prstGeom prst="rect">
            <a:avLst/>
          </a:prstGeom>
          <a:solidFill>
            <a:schemeClr val="bg2"/>
          </a:solidFill>
          <a:ln>
            <a:solidFill>
              <a:schemeClr val="tx1"/>
            </a:solidFill>
          </a:ln>
        </p:spPr>
        <p:txBody>
          <a:bodyPr wrap="square" rtlCol="0">
            <a:spAutoFit/>
          </a:bodyPr>
          <a:lstStyle/>
          <a:p>
            <a:pPr algn="ctr"/>
            <a:r>
              <a:rPr lang="en-US" sz="3200" b="1" dirty="0" smtClean="0">
                <a:latin typeface="Times New Roman" panose="02020603050405020304" pitchFamily="18" charset="0"/>
                <a:cs typeface="Times New Roman" panose="02020603050405020304" pitchFamily="18" charset="0"/>
              </a:rPr>
              <a:t>Mother Teresa is a </a:t>
            </a:r>
            <a:r>
              <a:rPr lang="en-US" sz="3200" b="1" dirty="0" smtClean="0">
                <a:solidFill>
                  <a:srgbClr val="C00000"/>
                </a:solidFill>
                <a:latin typeface="Times New Roman" panose="02020603050405020304" pitchFamily="18" charset="0"/>
                <a:cs typeface="Times New Roman" panose="02020603050405020304" pitchFamily="18" charset="0"/>
              </a:rPr>
              <a:t>legendary</a:t>
            </a:r>
            <a:r>
              <a:rPr lang="en-US" sz="3200" b="1" dirty="0" smtClean="0">
                <a:latin typeface="Times New Roman" panose="02020603050405020304" pitchFamily="18" charset="0"/>
                <a:cs typeface="Times New Roman" panose="02020603050405020304" pitchFamily="18" charset="0"/>
              </a:rPr>
              <a:t> person.</a:t>
            </a:r>
            <a:endParaRPr lang="en-US" sz="32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4876800" y="914400"/>
            <a:ext cx="3137646" cy="584775"/>
          </a:xfrm>
          <a:prstGeom prst="rect">
            <a:avLst/>
          </a:prstGeom>
          <a:solidFill>
            <a:schemeClr val="bg2"/>
          </a:solidFill>
          <a:ln>
            <a:solidFill>
              <a:schemeClr val="tx1"/>
            </a:solidFill>
          </a:ln>
        </p:spPr>
        <p:txBody>
          <a:bodyPr wrap="square" rtlCol="0">
            <a:spAutoFit/>
          </a:bodyPr>
          <a:lstStyle/>
          <a:p>
            <a:pPr algn="ctr"/>
            <a:r>
              <a:rPr lang="en-US" sz="3200" b="1" dirty="0" smtClean="0">
                <a:latin typeface="Times New Roman" panose="02020603050405020304" pitchFamily="18" charset="0"/>
                <a:cs typeface="Times New Roman" panose="02020603050405020304" pitchFamily="18" charset="0"/>
              </a:rPr>
              <a:t>very </a:t>
            </a:r>
            <a:r>
              <a:rPr lang="en-US" sz="3200" b="1" dirty="0">
                <a:latin typeface="Times New Roman" panose="02020603050405020304" pitchFamily="18" charset="0"/>
                <a:cs typeface="Times New Roman" panose="02020603050405020304" pitchFamily="18" charset="0"/>
              </a:rPr>
              <a:t>well known</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8741" y="1676400"/>
            <a:ext cx="5080188" cy="3810141"/>
          </a:xfrm>
          <a:prstGeom prst="rect">
            <a:avLst/>
          </a:prstGeom>
          <a:solidFill>
            <a:schemeClr val="bg2"/>
          </a:solidFill>
          <a:ln>
            <a:solidFill>
              <a:schemeClr val="tx1"/>
            </a:solidFill>
          </a:ln>
        </p:spPr>
      </p:pic>
      <p:sp>
        <p:nvSpPr>
          <p:cNvPr id="6" name="Pentagon 5"/>
          <p:cNvSpPr/>
          <p:nvPr/>
        </p:nvSpPr>
        <p:spPr>
          <a:xfrm>
            <a:off x="2925293" y="972070"/>
            <a:ext cx="1856181" cy="578824"/>
          </a:xfrm>
          <a:prstGeom prst="homePlat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Meaning</a:t>
            </a:r>
          </a:p>
        </p:txBody>
      </p:sp>
      <p:sp>
        <p:nvSpPr>
          <p:cNvPr id="7" name="TextBox 6"/>
          <p:cNvSpPr txBox="1"/>
          <p:nvPr/>
        </p:nvSpPr>
        <p:spPr>
          <a:xfrm>
            <a:off x="6096000" y="76199"/>
            <a:ext cx="2971800" cy="646331"/>
          </a:xfrm>
          <a:prstGeom prst="rect">
            <a:avLst/>
          </a:prstGeom>
          <a:noFill/>
        </p:spPr>
        <p:txBody>
          <a:bodyPr wrap="square" rtlCol="0">
            <a:spAutoFit/>
          </a:bodyPr>
          <a:lstStyle/>
          <a:p>
            <a:pPr algn="ctr"/>
            <a:r>
              <a:rPr lang="en-US" sz="3600" b="1" dirty="0" smtClean="0">
                <a:solidFill>
                  <a:schemeClr val="bg1">
                    <a:lumMod val="50000"/>
                  </a:schemeClr>
                </a:solidFill>
              </a:rPr>
              <a:t>New Words</a:t>
            </a:r>
            <a:endParaRPr lang="en-US" sz="3600" b="1" dirty="0">
              <a:solidFill>
                <a:schemeClr val="bg1">
                  <a:lumMod val="50000"/>
                </a:schemeClr>
              </a:solidFill>
            </a:endParaRPr>
          </a:p>
        </p:txBody>
      </p:sp>
    </p:spTree>
    <p:extLst>
      <p:ext uri="{BB962C8B-B14F-4D97-AF65-F5344CB8AC3E}">
        <p14:creationId xmlns:p14="http://schemas.microsoft.com/office/powerpoint/2010/main" val="371440736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4438</TotalTime>
  <Words>740</Words>
  <Application>Microsoft Office PowerPoint</Application>
  <PresentationFormat>On-screen Show (4:3)</PresentationFormat>
  <Paragraphs>106</Paragraphs>
  <Slides>18</Slides>
  <Notes>8</Notes>
  <HiddenSlides>2</HiddenSlides>
  <MMClips>2</MMClips>
  <ScaleCrop>false</ScaleCrop>
  <HeadingPairs>
    <vt:vector size="4" baseType="variant">
      <vt:variant>
        <vt:lpstr>Theme</vt:lpstr>
      </vt:variant>
      <vt:variant>
        <vt:i4>2</vt:i4>
      </vt:variant>
      <vt:variant>
        <vt:lpstr>Slide Titles</vt:lpstr>
      </vt:variant>
      <vt:variant>
        <vt:i4>18</vt:i4>
      </vt:variant>
    </vt:vector>
  </HeadingPairs>
  <TitlesOfParts>
    <vt:vector size="20" baseType="lpstr">
      <vt:lpstr>Office Theme</vt:lpstr>
      <vt:lpstr>Concourse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Doel</cp:lastModifiedBy>
  <cp:revision>544</cp:revision>
  <dcterms:created xsi:type="dcterms:W3CDTF">2006-08-16T00:00:00Z</dcterms:created>
  <dcterms:modified xsi:type="dcterms:W3CDTF">2015-06-24T08:01:41Z</dcterms:modified>
</cp:coreProperties>
</file>